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6" r:id="rId5"/>
    <p:sldId id="307" r:id="rId6"/>
    <p:sldId id="308" r:id="rId7"/>
    <p:sldId id="309" r:id="rId8"/>
    <p:sldId id="300" r:id="rId9"/>
    <p:sldId id="311" r:id="rId10"/>
    <p:sldId id="310" r:id="rId11"/>
    <p:sldId id="312" r:id="rId12"/>
    <p:sldId id="313" r:id="rId13"/>
    <p:sldId id="314" r:id="rId14"/>
    <p:sldId id="342" r:id="rId15"/>
    <p:sldId id="343" r:id="rId16"/>
    <p:sldId id="344" r:id="rId17"/>
    <p:sldId id="345" r:id="rId18"/>
    <p:sldId id="315" r:id="rId19"/>
    <p:sldId id="316" r:id="rId20"/>
    <p:sldId id="332" r:id="rId21"/>
    <p:sldId id="339" r:id="rId22"/>
    <p:sldId id="340" r:id="rId23"/>
    <p:sldId id="317" r:id="rId24"/>
    <p:sldId id="322" r:id="rId25"/>
    <p:sldId id="325" r:id="rId26"/>
    <p:sldId id="318" r:id="rId27"/>
    <p:sldId id="323" r:id="rId28"/>
    <p:sldId id="324" r:id="rId29"/>
    <p:sldId id="326" r:id="rId30"/>
    <p:sldId id="327" r:id="rId31"/>
    <p:sldId id="329" r:id="rId32"/>
    <p:sldId id="328" r:id="rId33"/>
    <p:sldId id="341" r:id="rId34"/>
    <p:sldId id="319" r:id="rId35"/>
    <p:sldId id="320" r:id="rId36"/>
    <p:sldId id="321" r:id="rId37"/>
    <p:sldId id="330" r:id="rId38"/>
    <p:sldId id="301" r:id="rId39"/>
    <p:sldId id="302" r:id="rId40"/>
    <p:sldId id="303" r:id="rId41"/>
    <p:sldId id="333" r:id="rId42"/>
    <p:sldId id="334" r:id="rId43"/>
    <p:sldId id="335" r:id="rId44"/>
    <p:sldId id="338" r:id="rId4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21/09/57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21/09/57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21/09/57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21/09/57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21/09/57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21/09/57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21/09/57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21/09/57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21/09/57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21/09/57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21/09/57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8F083-6A84-459F-8FF8-CFA6D73594F2}" type="datetimeFigureOut">
              <a:rPr lang="th-TH" smtClean="0"/>
              <a:pPr/>
              <a:t>21/09/57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3383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538" y="1214422"/>
            <a:ext cx="7040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การพัฒนาทักษะเพื่อการศึกษาค้นคว้า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4" name="Picture 4" descr="https://www.earthplaza.jp/img/contets/english/library/eizou-top-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8054635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5710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ระดับการศึกษาในประเทศไทย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5926"/>
            <a:ext cx="557716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</a:rPr>
              <a:t>ระดับ ปฐมศึกษา</a:t>
            </a:r>
            <a:r>
              <a:rPr lang="th-TH" sz="3200" b="1" dirty="0" smtClean="0"/>
              <a:t/>
            </a:r>
            <a:br>
              <a:rPr lang="th-TH" sz="3200" b="1" dirty="0" smtClean="0"/>
            </a:br>
            <a:r>
              <a:rPr lang="th-TH" sz="3200" b="1" dirty="0" smtClean="0"/>
              <a:t> เป็นการศึกษาระดับขั้นพื้นฐาน (ป.</a:t>
            </a:r>
            <a:r>
              <a:rPr lang="en-US" sz="3200" b="1" dirty="0" smtClean="0"/>
              <a:t>1 – </a:t>
            </a:r>
            <a:r>
              <a:rPr lang="th-TH" sz="3200" b="1" dirty="0" smtClean="0"/>
              <a:t>ป.</a:t>
            </a:r>
            <a:r>
              <a:rPr lang="en-US" sz="3200" b="1" dirty="0" smtClean="0"/>
              <a:t>6</a:t>
            </a:r>
            <a:r>
              <a:rPr lang="th-TH" sz="3200" b="1" dirty="0" smtClean="0"/>
              <a:t>)</a:t>
            </a:r>
            <a:endParaRPr lang="th-TH" sz="3200" b="1" dirty="0"/>
          </a:p>
        </p:txBody>
      </p:sp>
      <p:pic>
        <p:nvPicPr>
          <p:cNvPr id="28674" name="Picture 2" descr="http://www.oknation.net/blog/home/blog_data/226/40226/images/teachrer-pimonwit/pag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3333750" cy="3333751"/>
          </a:xfrm>
          <a:prstGeom prst="rect">
            <a:avLst/>
          </a:prstGeom>
          <a:noFill/>
        </p:spPr>
      </p:pic>
      <p:pic>
        <p:nvPicPr>
          <p:cNvPr id="28676" name="Picture 4" descr="https://encrypted-tbn2.gstatic.com/images?q=tbn:ANd9GcSrk5YjaWZDSOmfgJ_zYGkS_Qsk-9aQzMoWXXrchLWY0e51hL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000372"/>
            <a:ext cx="4938200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5710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ระดับการศึกษาในประเทศไทย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5926"/>
            <a:ext cx="55803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จำนวนนักเรียนระดับปฐมศึกษา ณ ปี </a:t>
            </a:r>
            <a:r>
              <a:rPr lang="en-US" sz="3200" b="1" dirty="0" smtClean="0"/>
              <a:t>2555</a:t>
            </a:r>
            <a:endParaRPr lang="th-TH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428868"/>
            <a:ext cx="269817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รัฐบาล </a:t>
            </a:r>
            <a:r>
              <a:rPr lang="en-US" sz="3200" b="1" dirty="0" smtClean="0"/>
              <a:t>=</a:t>
            </a:r>
            <a:r>
              <a:rPr lang="th-TH" sz="3200" b="1" dirty="0" smtClean="0"/>
              <a:t> 3,920,192 </a:t>
            </a:r>
            <a:endParaRPr lang="th-TH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2428868"/>
            <a:ext cx="27029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เอกชน </a:t>
            </a:r>
            <a:r>
              <a:rPr lang="en-US" sz="3200" b="1" dirty="0" smtClean="0"/>
              <a:t>= </a:t>
            </a:r>
            <a:r>
              <a:rPr lang="th-TH" sz="3200" b="1" dirty="0" smtClean="0"/>
              <a:t>1,015,529 </a:t>
            </a:r>
            <a:endParaRPr lang="th-TH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2428868"/>
            <a:ext cx="23567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รวม </a:t>
            </a:r>
            <a:r>
              <a:rPr lang="en-US" sz="3200" b="1" dirty="0" smtClean="0"/>
              <a:t>= </a:t>
            </a:r>
            <a:r>
              <a:rPr lang="th-TH" sz="3200" b="1" dirty="0" smtClean="0"/>
              <a:t>4,935,721 </a:t>
            </a:r>
            <a:endParaRPr lang="th-TH" sz="3200" b="1" dirty="0"/>
          </a:p>
        </p:txBody>
      </p:sp>
      <p:pic>
        <p:nvPicPr>
          <p:cNvPr id="29698" name="Picture 2" descr="http://www.dailynews.co.th/imagecache/670x490/cover/53038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4493303" cy="3286148"/>
          </a:xfrm>
          <a:prstGeom prst="rect">
            <a:avLst/>
          </a:prstGeom>
          <a:noFill/>
        </p:spPr>
      </p:pic>
      <p:pic>
        <p:nvPicPr>
          <p:cNvPr id="29700" name="Picture 4" descr="http://www.srb1.go.th/enetwork/images/katadschool/P1nPonobu62111SatNov2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286124"/>
            <a:ext cx="4191028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5710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ระดับการศึกษาในประเทศไทย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571612"/>
            <a:ext cx="803296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FFF00"/>
                </a:solidFill>
              </a:rPr>
              <a:t>ระดับ มัธยมศึกษา</a:t>
            </a:r>
            <a:r>
              <a:rPr lang="th-TH" sz="3200" b="1" dirty="0" smtClean="0"/>
              <a:t/>
            </a:r>
            <a:br>
              <a:rPr lang="th-TH" sz="3200" b="1" dirty="0" smtClean="0"/>
            </a:br>
            <a:r>
              <a:rPr lang="th-TH" sz="3200" b="1" dirty="0" smtClean="0"/>
              <a:t>เป็นการศึกษาระดับขั้นพื้นฐาน (ม.</a:t>
            </a:r>
            <a:r>
              <a:rPr lang="en-US" sz="3200" b="1" dirty="0" smtClean="0"/>
              <a:t>1 – </a:t>
            </a:r>
            <a:r>
              <a:rPr lang="th-TH" sz="3200" b="1" dirty="0" smtClean="0"/>
              <a:t>ม.</a:t>
            </a:r>
            <a:r>
              <a:rPr lang="en-US" sz="3200" b="1" dirty="0" smtClean="0"/>
              <a:t>6</a:t>
            </a:r>
            <a:r>
              <a:rPr lang="th-TH" sz="3200" b="1" dirty="0" smtClean="0"/>
              <a:t>)</a:t>
            </a:r>
          </a:p>
          <a:p>
            <a:r>
              <a:rPr lang="th-TH" sz="3200" b="1" dirty="0" smtClean="0"/>
              <a:t>ดประสงค์เพื่อเสริมสร้างความรู้และทักษะกระบวนการเฉพาะด้าน</a:t>
            </a:r>
          </a:p>
          <a:p>
            <a:r>
              <a:rPr lang="th-TH" sz="3200" b="1" dirty="0" smtClean="0"/>
              <a:t>เพื่อนำไปใช้ในการศึกษาระดับสูงต่อไป</a:t>
            </a:r>
            <a:endParaRPr lang="th-TH" sz="3200" b="1" dirty="0"/>
          </a:p>
        </p:txBody>
      </p:sp>
      <p:pic>
        <p:nvPicPr>
          <p:cNvPr id="30722" name="Picture 2" descr="http://www.sarapee.ac.th/friendship/student/2553/spp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46812"/>
            <a:ext cx="4000528" cy="3003906"/>
          </a:xfrm>
          <a:prstGeom prst="rect">
            <a:avLst/>
          </a:prstGeom>
          <a:noFill/>
        </p:spPr>
      </p:pic>
      <p:pic>
        <p:nvPicPr>
          <p:cNvPr id="30724" name="Picture 4" descr="http://www.thaischool1.in.th/_files_school/83100362/news/83100362_0_20140624-162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3714752"/>
            <a:ext cx="4031253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5710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ระดับการศึกษาในประเทศไทย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5926"/>
            <a:ext cx="57583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จำนวนนักเรียนระดับมัธยมศึกษา ณ ปี </a:t>
            </a:r>
            <a:r>
              <a:rPr lang="en-US" sz="3200" b="1" dirty="0" smtClean="0"/>
              <a:t>2555</a:t>
            </a:r>
            <a:endParaRPr lang="th-TH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428868"/>
            <a:ext cx="27895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รัฐบาล </a:t>
            </a:r>
            <a:r>
              <a:rPr lang="en-US" sz="3200" b="1" dirty="0" smtClean="0"/>
              <a:t>=</a:t>
            </a:r>
            <a:r>
              <a:rPr lang="th-TH" sz="3200" b="1" dirty="0" smtClean="0"/>
              <a:t>  3,870,862 </a:t>
            </a:r>
            <a:endParaRPr lang="th-TH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2428868"/>
            <a:ext cx="25699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เอกชน </a:t>
            </a:r>
            <a:r>
              <a:rPr lang="en-US" sz="3200" b="1" dirty="0" smtClean="0"/>
              <a:t>= </a:t>
            </a:r>
            <a:r>
              <a:rPr lang="th-TH" sz="3200" b="1" dirty="0" smtClean="0"/>
              <a:t> 768,119 </a:t>
            </a:r>
            <a:endParaRPr lang="th-TH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2428868"/>
            <a:ext cx="24481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รวม </a:t>
            </a:r>
            <a:r>
              <a:rPr lang="en-US" sz="3200" b="1" dirty="0" smtClean="0"/>
              <a:t>= </a:t>
            </a:r>
            <a:r>
              <a:rPr lang="th-TH" sz="3200" b="1" dirty="0" smtClean="0"/>
              <a:t> 4,638,981 </a:t>
            </a:r>
            <a:endParaRPr lang="th-TH" sz="3200" b="1" dirty="0"/>
          </a:p>
        </p:txBody>
      </p:sp>
      <p:pic>
        <p:nvPicPr>
          <p:cNvPr id="31748" name="Picture 4" descr="http://i1092.photobucket.com/albums/i413/jeep7525/427290_429996893717321_11267877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143248"/>
            <a:ext cx="5143536" cy="34075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5710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ระดับการศึกษาในประเทศไทย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571612"/>
            <a:ext cx="45817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</a:rPr>
              <a:t>ระดับ </a:t>
            </a:r>
            <a:r>
              <a:rPr lang="th-TH" sz="4000" b="1" dirty="0" smtClean="0">
                <a:solidFill>
                  <a:srgbClr val="FFFF00"/>
                </a:solidFill>
              </a:rPr>
              <a:t> อาชีวศึกษา</a:t>
            </a:r>
            <a:r>
              <a:rPr lang="th-TH" sz="3200" b="1" dirty="0" smtClean="0"/>
              <a:t/>
            </a:r>
            <a:br>
              <a:rPr lang="th-TH" sz="3200" b="1" dirty="0" smtClean="0"/>
            </a:br>
            <a:r>
              <a:rPr lang="th-TH" sz="3200" b="1" dirty="0" smtClean="0"/>
              <a:t>เป็น</a:t>
            </a:r>
            <a:r>
              <a:rPr lang="th-TH" sz="3200" b="1" dirty="0" smtClean="0"/>
              <a:t>การศึกษาสายวิชาชีพ(ปวช ปวส)</a:t>
            </a:r>
            <a:endParaRPr lang="th-TH" sz="3200" b="1" dirty="0"/>
          </a:p>
        </p:txBody>
      </p:sp>
      <p:pic>
        <p:nvPicPr>
          <p:cNvPr id="52226" name="Picture 2" descr="http://202.143.144.199/~intro/mypicture/new266/images/fullsize/IMG_7052_resize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1462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2714620"/>
            <a:ext cx="194155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</a:rPr>
              <a:t>ระดับ </a:t>
            </a:r>
            <a:r>
              <a:rPr lang="th-TH" sz="4000" b="1" dirty="0" smtClean="0">
                <a:solidFill>
                  <a:srgbClr val="FFFF00"/>
                </a:solidFill>
              </a:rPr>
              <a:t> ปวช</a:t>
            </a:r>
            <a:endParaRPr lang="th-TH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2786058"/>
            <a:ext cx="27975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จำนวน </a:t>
            </a:r>
            <a:r>
              <a:rPr lang="en-US" sz="3200" b="1" dirty="0" smtClean="0"/>
              <a:t>= 443,395</a:t>
            </a:r>
            <a:endParaRPr lang="th-TH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3643314"/>
            <a:ext cx="194636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</a:rPr>
              <a:t>ระดับ </a:t>
            </a:r>
            <a:r>
              <a:rPr lang="th-TH" sz="4000" b="1" dirty="0" smtClean="0">
                <a:solidFill>
                  <a:srgbClr val="FFFF00"/>
                </a:solidFill>
              </a:rPr>
              <a:t> ปวส</a:t>
            </a:r>
            <a:endParaRPr lang="th-TH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3714752"/>
            <a:ext cx="27975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จำนวน </a:t>
            </a:r>
            <a:r>
              <a:rPr lang="en-US" sz="3200" b="1" dirty="0" smtClean="0"/>
              <a:t>= 652,788</a:t>
            </a:r>
            <a:endParaRPr lang="th-TH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85723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ข้อมูล ณ ปี พ.ศ. </a:t>
            </a:r>
            <a:r>
              <a:rPr lang="en-US" dirty="0" smtClean="0"/>
              <a:t>2556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857232"/>
            <a:ext cx="714322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79123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5710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ระดับการศึกษาในประเทศไทย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571612"/>
            <a:ext cx="513473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</a:rPr>
              <a:t>ระดับ อุดมศึกษา</a:t>
            </a:r>
            <a:r>
              <a:rPr lang="th-TH" sz="3200" b="1" dirty="0" smtClean="0"/>
              <a:t/>
            </a:r>
            <a:br>
              <a:rPr lang="th-TH" sz="3200" b="1" dirty="0" smtClean="0"/>
            </a:br>
            <a:r>
              <a:rPr lang="th-TH" sz="3200" b="1" dirty="0" smtClean="0"/>
              <a:t>เป็นการศึกษาระดับปริญญา (ตรี โท เอก)</a:t>
            </a:r>
            <a:endParaRPr lang="th-TH" sz="3200" b="1" dirty="0"/>
          </a:p>
        </p:txBody>
      </p:sp>
      <p:pic>
        <p:nvPicPr>
          <p:cNvPr id="32772" name="Picture 4" descr="https://encrypted-tbn0.gstatic.com/images?q=tbn:ANd9GcS3K6nZm8Qp1aP_z9dBIlWV28akc_w_KcaxIRnKDaS9lUvP3l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14620"/>
            <a:ext cx="5500726" cy="36604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5710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ระดับการศึกษาในประเทศไทย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5926"/>
            <a:ext cx="55883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จำนวนนักเรียนระดับอุดมศึกษา ณ ปี </a:t>
            </a:r>
            <a:r>
              <a:rPr lang="en-US" sz="3200" b="1" dirty="0" smtClean="0"/>
              <a:t>2555</a:t>
            </a:r>
            <a:endParaRPr lang="th-TH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428868"/>
            <a:ext cx="28809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รัฐบาล </a:t>
            </a:r>
            <a:r>
              <a:rPr lang="en-US" sz="3200" b="1" dirty="0" smtClean="0"/>
              <a:t>=</a:t>
            </a:r>
            <a:r>
              <a:rPr lang="th-TH" sz="3200" b="1" dirty="0" smtClean="0"/>
              <a:t>   2,200,473 </a:t>
            </a:r>
            <a:endParaRPr lang="th-TH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2428868"/>
            <a:ext cx="27526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เอกชน </a:t>
            </a:r>
            <a:r>
              <a:rPr lang="en-US" sz="3200" b="1" dirty="0" smtClean="0"/>
              <a:t>= </a:t>
            </a:r>
            <a:r>
              <a:rPr lang="th-TH" sz="3200" b="1" dirty="0" smtClean="0"/>
              <a:t>  356,795  </a:t>
            </a:r>
            <a:endParaRPr lang="th-TH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2428868"/>
            <a:ext cx="26308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รวม </a:t>
            </a:r>
            <a:r>
              <a:rPr lang="en-US" sz="3200" b="1" dirty="0" smtClean="0"/>
              <a:t>= </a:t>
            </a:r>
            <a:r>
              <a:rPr lang="th-TH" sz="3200" b="1" dirty="0" smtClean="0"/>
              <a:t>   2,557,268 </a:t>
            </a:r>
            <a:endParaRPr lang="th-TH" sz="3200" b="1" dirty="0"/>
          </a:p>
        </p:txBody>
      </p:sp>
      <p:pic>
        <p:nvPicPr>
          <p:cNvPr id="33794" name="Picture 2" descr="https://encrypted-tbn0.gstatic.com/images?q=tbn:ANd9GcScC72Cy6W3IhVZCOIJ6KkHTxmWPmEuoqIWTfat9KmkYpH2jJC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143248"/>
            <a:ext cx="5572164" cy="34924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857232"/>
            <a:ext cx="50138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การศึกษา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(Education)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500174"/>
            <a:ext cx="683712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/>
              <a:t>หมายถึง การเสาะแสวงหาความรู้</a:t>
            </a:r>
            <a:br>
              <a:rPr lang="th-TH" sz="3600" b="1" dirty="0" smtClean="0"/>
            </a:br>
            <a:r>
              <a:rPr lang="th-TH" sz="3600" b="1" dirty="0" smtClean="0"/>
              <a:t>เพื่อให้เกิดความเข้าใจในเรื่องต่างๆ </a:t>
            </a:r>
          </a:p>
          <a:p>
            <a:r>
              <a:rPr lang="th-TH" sz="3600" b="1" dirty="0" smtClean="0"/>
              <a:t>อย่างถ่องแท้จนสามารถนำความรู้นั้นมาปรับปรุง </a:t>
            </a:r>
          </a:p>
          <a:p>
            <a:r>
              <a:rPr lang="th-TH" sz="3600" b="1" dirty="0" smtClean="0"/>
              <a:t>ตนให้ดำรงชีวิตอยู่ในสังคมได้อย่างมีความสุข</a:t>
            </a:r>
            <a:endParaRPr lang="th-TH" sz="3600" b="1" dirty="0"/>
          </a:p>
        </p:txBody>
      </p:sp>
      <p:pic>
        <p:nvPicPr>
          <p:cNvPr id="8194" name="Picture 2" descr="http://www.sci.rmutt.ac.th/coopsci/wp-content/uploads/2013/08/coop_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857628"/>
            <a:ext cx="4071886" cy="2714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4282" y="2500306"/>
            <a:ext cx="8501122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679555" y="2463793"/>
            <a:ext cx="64294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201238" y="2463793"/>
            <a:ext cx="64294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487254" y="2463793"/>
            <a:ext cx="64294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43042" y="15716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th-TH" dirty="0"/>
          </a:p>
        </p:txBody>
      </p:sp>
      <p:sp>
        <p:nvSpPr>
          <p:cNvPr id="20" name="TextBox 19"/>
          <p:cNvSpPr txBox="1"/>
          <p:nvPr/>
        </p:nvSpPr>
        <p:spPr>
          <a:xfrm>
            <a:off x="4236163" y="15716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th-TH" dirty="0"/>
          </a:p>
        </p:txBody>
      </p:sp>
      <p:sp>
        <p:nvSpPr>
          <p:cNvPr id="21" name="TextBox 20"/>
          <p:cNvSpPr txBox="1"/>
          <p:nvPr/>
        </p:nvSpPr>
        <p:spPr>
          <a:xfrm>
            <a:off x="6450741" y="15716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th-TH" dirty="0"/>
          </a:p>
        </p:txBody>
      </p:sp>
      <p:pic>
        <p:nvPicPr>
          <p:cNvPr id="49154" name="Picture 2" descr="https://encrypted-tbn1.gstatic.com/images?q=tbn:ANd9GcSLWKCP-tjU0_HfC3oFVwHyzIfR_iq-VQJncUc55iE9oixpjGV52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14620"/>
            <a:ext cx="1643074" cy="943657"/>
          </a:xfrm>
          <a:prstGeom prst="rect">
            <a:avLst/>
          </a:prstGeom>
          <a:noFill/>
        </p:spPr>
      </p:pic>
      <p:pic>
        <p:nvPicPr>
          <p:cNvPr id="49156" name="Picture 4" descr="https://encrypted-tbn2.gstatic.com/images?q=tbn:ANd9GcSedxOJlFgdxeQuXVEtBj-yIu2l_L3Qp_7dqGX1Hr33YsBsSX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429132"/>
            <a:ext cx="1285884" cy="1285884"/>
          </a:xfrm>
          <a:prstGeom prst="rect">
            <a:avLst/>
          </a:prstGeom>
          <a:noFill/>
        </p:spPr>
      </p:pic>
      <p:pic>
        <p:nvPicPr>
          <p:cNvPr id="49158" name="Picture 6" descr="http://www.ventanadeinfanciaynutricion.org/wp-content/uploads/2013/11/ssssssssss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643182"/>
            <a:ext cx="2000264" cy="1681855"/>
          </a:xfrm>
          <a:prstGeom prst="rect">
            <a:avLst/>
          </a:prstGeom>
          <a:noFill/>
        </p:spPr>
      </p:pic>
      <p:sp>
        <p:nvSpPr>
          <p:cNvPr id="49160" name="AutoShape 8" descr="data:image/jpeg;base64,/9j/4AAQSkZJRgABAQAAAQABAAD/2wCEAAkGBxQTEhQUExQVFBQXGBQbFxcXFxgXFxgYGhcXGBcWHBcYHCggGBwlHRcUITEhJSkrLi4uFx8zODMsNygtLisBCgoKDg0OGxAQGywkHyQsLCwsLCwuLSwsLCwsLCwsLCwsLCwsLCwsLCwsLCwsLCwsLCwsLCwsLCwsLCssLCwsLP/AABEIAMkA+gMBIgACEQEDEQH/xAAcAAABBQEBAQAAAAAAAAAAAAAHAQMEBQYAAgj/xABLEAACAQIDBAUICAQDBQgDAAABAgMAEQQSIQUGMUETUWFxkQciMjRzgbGyFCNCUnKhwdEkM4KSFkNiJVRjk6IVNWSD0uHw8RdTs//EABsBAAIDAQEBAAAAAAAAAAAAAAECAAMEBgUH/8QAMxEAAgECBAMGBgEFAQEAAAAAAAECAxEEEiExBRNRMkFhcaHhFBUiM1OB0TRCQ2ORUgb/2gAMAwEAAhEDEQA/AM+3E15pW4mkrxj6mLXUldUCLSNS3rjUAxL0tJXCoBKwtJSmkqDHV1dXVAHUtO4bDtIwVRcmr2HdrS7P32tbuuaeNNy2MeJx9HD6Tepnb11aqHdZW4Pf308u5ovqx8abkTMj41hl1MfXVspNz0HGS3ewpubc0WusndwIqcmQVxrDPvaMjSVJxuEeJirix/I9oqNVbVtD1ITU45ou6Oqx3f2b9JxMUGbJ0hYZrXtZGbhfX0be+q6tBuB/3jhvxSf/AMZKaCvJJlOLnKFCc47qLfoXkm4mHVipx1mBsbxcD35rV7fyfwgsDjdVF2+q4DTX0u0VcbQP1mJFtC4u3JfP4nn4U5OAHxABuBCtj1/y9a9HkU+hw3zjGfkfp/BQSbiYcBScbowuPqtSL2vbNfka9ncCAZf430hdfqr3Guujdhq6MRRIpbZlKMrAcQCWF7e/jTmIjVXgCNmXo3IJ465zrQ5FPoT5xjfyP0/gz67hwFS4xvmggX6I8TwHpUjbi4cMV+m6g2t0J43tb0qnRSkIV5MUYf0kj96vNjSlcTPaMvdiDYjzRnOutTkU+hPnGN/I/T+DLHcODPk+nede38rS/VfNaum3CgVijY2zDQ/VcD2nNYVoPowSXopTZWfMrrYi/AA9Q/Wlx+GCSyJKbRytcOtiQQTofE3o8in0J84xv5H6fwD3e7YH0KZYhJ0mZA98uXizC1rn7v50Rdgeq4f2MXyLWT8q4/iovYJ88lazYHquH9jF8i1TTSVSSR6uMqzq4KjObu3cD7cTSUrcTSVhOsOrq6uqEOrq6uqEOrqUmnsThnjIDqyki4BFriiK5xTs2MV1dS2oDCV1LauUftUBJ5U2WWz5zGtxxPw6qe2ptV2Cre1hqBXSYF9LDQVXY0EG5Fr/AKVsmnCnocjg3DE45yqbCxYt1OjHxp9dryjmDVfXVmzS6nSTwuGlvFE2Tach+14VI2bteRCAWOU9vCqqnsNEXZVUEkkaUYzlcprYXDcpqyRb7VJkQk6ldQeduY/WqO1a6LZr3NxcWN/DWsky206tKsrqzuY+B1rwlT6M81vNzdgrHjoT0jF0BZ16M5RmiYenwFs3OsZszD9JNGn3nUe69z+QNEfdfGFsZmHCSWReeqJE5HHtt4VKEbu5Rx7GTpJU4PdO/kW2M2ROzz5UFpGuCWAsA172pcXseZWfIocOipfMBawXWx/D+dRsU56R2ubmWZb3PohdB3VGAOVTZ+jPRZvSsWuc1uvS/CvROQLKTYsyZCqq/wBUUIuBYm9+PHjXlNhygxaA5VfNqNCc2n5ioEoexDZgAkrICSCPPFj11JwjEzrckXlUFrmxBTVLDrqEHJdhSmKGyjOuYMLjgWuNfGpmAw08U0riIMHY/bAsMxN/zquMYCsRcEYkKNT6I5caiidlYMCTlMl9eRbL+tQhPbYk2sYVcpkzZ8w4Wtw40uK2LNeVFVWV3DB8wFrZuX9X5VDhF4piSSVjiI1OhuBerHaUDJ0Qj0E0fRnU6EkG/fqahDE+VOPLiYV42w6DwdxWu2B6rh/YxfItZPyrRhcVEo4CBAPc8lazYHquH9jF8i1lj9yR0df+gofsD7cTSUrcTSVgOwOrqUCvMsgVczaDh2k9QopXK61WNKLlLY9AVYYHZRkVmLdGAQNVJuSD1VRpjmPABfjTq4h/vVcqL7znsRxpyWWmv2beDZsWYHLCVRVym5ViygauOYJ115Cm8SlswZhMpJLK5GpPFlI9D3eFZRJ2PMU6jHrqxKx4kp1ZSUnN3RMxWzRYvGSRzRvTX38GHaKiDCP9008oNOpG33qqdNXuevR4tXhHK9SN9Cf7tKMHINcvDXwqWmFc/br0Nmu2nSnwoxpK+40+MVpRasiSmNYWJWQ9wr0u0k4lXv2qv6mvGMxhSEPb7K6dt8p7qfjw68SqEnmLEHtBrdbSxzjm1K60HUx6H7J8Ep9cavV+SV6wmHiJsUXwFS/oKckXwFDKug3Ol1ZF+lDq/JaVZuo27so+FSjh1HBRTO0GyKCqLcsBc8BfmeyplQHUk1uxZA4ViA5017BzrNYbZhfO0gkUCxAVQSbnletbHKfo7sdDlPC9urTrpcJsOdlDCUgchpVVaNzXg8VOhGShpfvKnAbJSE9KC5ZVYqGy8SCBoDx1qx3JhK4qC4I9M9n8ptO+pP8A2PiAf5viBVhu/s6ZMTEzvmUF78PuMP1paejKsTKdb66krsssTDh88jGSQKHe4ynKHYZT51vyqRO0GSOEu/1bqAQpN2XXLoLc6r548wlTMbtP6NtLFrZuH612zkbLFmBuMTrp1KB+lbDzyZtKTDzEuZGWylWsvFcwBtcdfVXkR4dXF3dTnRwGUi1hlANxwNVMiEK2hNxJbQ6WlHDvqzbCdNMwEhKhIyWI1OVr25AVCHpvo5R/rHF5BJfLqCTYWFtRfSvKYbDjOC73yEMGWx89h51rddqrEQhNQdVjN7ai0puB2c6e2nGTIzqWcZolLW4gi99AOa1CE2HD4fIyiSS0oVAShA83XQ2seFS2xUErQASNdCuXzTYkiwBJGl7VVRm0UPnE5ZGLAjRAc1uXOmdnxsrISDo8FwRpqG1Pd+tQhnPK365H7FfnkrVbA9Vw/sYvkWsr5W/XI/Yr88larYHquH9jF8i1lj9yR0df+gofsD7cTSUrcTXCsJ2COFV21nvIi8gt/easaqNqP9f3Kvwq6jueFx2VqUV1Y7mtXtZKik04laDmLkyOSpMTVDiFSEFKMidE9SkIvUSAdtPilZaiZG1ScObEGokQqTGO2gMNyYrowUMbMASQVANwxvY37b14Xa3LoZf7R+9T7gcaeRx/q8KsjNlLpK5Aj2vbUQS+A/epy7w2/wAiXwH708H7/CnVbv8ACjnYvJiRf8Qf8CbwH70qbw/+HlI/CP3qar/i8KeRx1N4GpnYHRXUhT7XedOiSCRcxW5IAAANzWuw02RAOofnVRCwP3h7qlEH3UkncaMFEndJcU/sxvrUt2/KarFlNP7JlyzIWIC63JNh6JqQ3QJr6Wa+kqr2pikZQEljvmB/mBdOeo4VAOOcafSoALcc63J67HhWvMjGqbaNHXVm32p/4vDjTj0kfX8a7D7ZQOS2Lw5BLXHTJa1vNt1a8qmZE5TNLXWrLR7VstvpuGvca9Ih0Ju3E8uA7K94nayIXf6ZhwpYEZpUAChQOZta9zYW76mZB5Xiaa1JWcj2rcFhjMMyjKSc6EBSNWJB6725cKXZ+8eHGsuOwzaCwEsdr3Nzx15VMyCqE2rx18rmH8rfrkfsV+eStVsD1XD+xi+RaxnlNx0U2KRopElURKCUYML53Nrg8bEeNbPYHquH9jF8i1nh9yR72Ji44Gin4ggbia83pW4mn9nwdJLGn3nUeJ1rCdZUlkg5dEXuJ3eiWymV1cKrMSgKXKhiAQb6VgNurlxTqDewUA6i+nGxow7exEvSFUWPo9PSUE5rsuh5+iKDu8xIxct7XuL20HoittOKT0OBrY6tX+mbukzzE17+6pCWqBBKBe9SVxQ7fCmaKkWEVqfQioUeLXqPhUiLEgnQHutSWZYiyhI7afQ1DjxQHEEd4t8akRzjqpWWpponpapEVqiJOKkwzD/4KAUTUp5CKiLOByNScPKWICqxJ4AC58KiC9B8U4tWGH2BiGF+jI7yAfCvGJ2VNGLtG1hzFm+FNlYnMje1xhafjWoqzDt/SrLA4GSQXVGI6yLDxNBXZJSS3EQivbvUw7KnX7F/eD+tV+IcrdWVlNuDC1RprcVSUnoT9m7PklUspUa21vxqQ2783Wnif2qhinxA82GSRb65UAPv1U1OTD7TIuJJB3mO/wAKtiotFEnNPdElt2p+tPE/tVDtfCNC+R7E2B04WN/2qTjMRtKIXeSQDryoR4hdKpsVjJHbPK+drAZjYaDuFLNR7iyk5t67Eae1QJbVcRbJnl1jhdl67WHiai7Q2BiowWaCTLzIGYD+2kystzw6lcJKi7blvCaTpKjbYf6o1I7kb0HXxrNGicECr5o0BP3m6z8KYvXiA+Yv4RXqs0nqztcHCMKMcqtoKTRg2B6rh/YxfItB6jDsD1XD+xi+Ra0Ybdnlce7EPNggbiavNyos2NivwXM5/pUmqNuJq33Y2lHBI7SBvOjdAVGaxa2tr68KohbNqenjlN4eagruwQsStmUcbxKT35iT8xoF73+vYj8X6Ci/hNpxlEfpc4IlAZwV1GU5NaDu9D5sZOetuWvIc62xte6Pn0YShJxkrNFfevcTXNhry0114cqttzI8K2LT6a1oBckWJztplQgam55c6O+Mx3QrF9F2a0sTWzZUSIxrcD+WwuTzt1CrFG4ZTsA/Ebu4uFDJLhpUQWuzAWF+HOpG620XgxUUyRmTIfOGVm81vNY2XmASQKMvlTF9mT8r9Hr1Xca1OGCXAYMjBYcSsijKi2UyH7xa2vXUyag5mhmN4d79mYiMRTriVFwQegeNrjtIFYnaKwmT+EWYw5VsZFcMW1vxHDhW8x2+MD4fJtHCTQs1wymFnQHUBlkItfnyNVu52/tmw+EaEGO6xLIGOY62RmUjnpfWhJX7yQk1sZHD3JsASeoDXwqasbC11bXQaHXu66I29WDSLE4PEqoVunWN7ADMrqwF+uxtSeUZmjignQDNDMCLjTUEWNI6Wm5csRtoYHUcQRfrBHxojbhYFRAJbefJfXqF7AdnCn8fGuLwGcqLtHnX/SwF9D31R7iYzErCLQiWAk5WDqrqb+cLHiL350YQyyEqVXOFi53n3lfCuirAZARctcqo1tluAde+nMFvhhHRS8qRsw1Rj5ynmDTm1N44IGVZw6FgSLrmFr21K3tUn6BhsQgbJG6sLhgo1HWCNau1uZ9LamUWGCfHKImV4m85sp0uOK/CtripRHGzWuEUnKOOg4Ch3tjDHBYlTEeFmW/UTYqfhWiwO/WHYfW5oW5gjMvuZeXfSRauy2orpPuGtlb7o75Z0EKkGzF7juOgsad3g2vhJYWyzRs41Sx1uOQ/OrOEYTEglBDKOdgpI7+Yqg3n3YjjjaWEZQurLytzI6qMs1hY5c3Qvd1MMBAj/akGYnv4DuqFvJvUMNKIxEZDYMxzBQAeAHWatN2D/CQezX4Vid+2/imH/DT9aDeWGgYRz1HcIOCxCzRK4HmuoNiORHAisZHs7DxY6QTOiRoEZFdgAS1zz4gWrU7s+qQezX4VmdoYXDS7TePEhGvFEIw54sSbhfdRfcwRbTaRcbY3sw0ERcOkpFgEjZSxJ9+g7ac3X3kjxqMyKUZSA6Na4vwNxxB1qBtDcfCGN+jiEb5SQy3vcajnWb8kn8/E/gjv35m/96LbvYCjFxbO8p+wljK4mMBQxyyAcM3FW/Sh1tY/V0ZvKlb6A/44rf3f/dBXax+qNVTVpGijJuGo7hvQT8Ir3TeF/lp+EfCnKwS3Z9Aw32o+SOow7A9Vw/sYvkWg9Rh2B6rh/YxfItaMNuzx+PdiHmwPtxNJStxNJWU98scHtZo0ydHG4DFhnBNiRY216qxu8D3xMhsBex00HDkOqtEKzW2/WH/p+ArTh3qczxvD04JTS1bNd5GMPG+0l6SxKRu0YP3rgXt1gE0RvKVvDj8HJC+GiBwwAMzlc32wMpN7oLG97cTQHwGNkhkWWFykiG6sOIP6jsNa3a/lNxmJw74eRYMrgBmCkE2IN+NhwFbIuyOYlFthe8p1m2ViCbAFUvfgLsup7BVFhtk7YwWHvBiYsUqAFImjLMw6lcsDw6zQ92x5QsZioHw8vRdEwAayWNhbnep272/G0oI1RM00Y9HPEz2HUHXiKN1cmSSQY9gTy4nCA42BYnbMHjOoy3IBseFxrblQV2IoGOhCeiuJQL+ESWH5AVP2zvrtGdCkl4ozo2SJkuDyztqPdWfwUxjZHTRkIZbi4BBuNDxpJyHpwdmGTyqy5MNEw4rPE3hc/pVnvhgmxGCdY1zuwRkGgubg86Em1t5sVi0Ec7qyAhgAirqL8x31YYffPHqAqzKFUAAdGh0AsNba8KmdXAqUrIJc4+i7OIcj6uHKfxEWt4mo3k4H8Cn4n+Y0Nto7axOJsJ5S6jgoAVb9ZCjX30/s7b+KgQRwy5EFyFyI1rm51IuaHMVx3Qll8Qjbz7snFOjZwuRSLEX53vxq12Ds76PAkWbNlvrw5k8PfQ0g3ox7Mi/SLZmAv0celza/o1sl2TtH/f1/5CftTRabuimcZRVmRNvTRrtKESgGNo8pzcASTlPjV7it38O6MojRSRYMqgEdoNYHezCSrKFxEomcp6WQJYZjpYVFwW8GLhGVJiVHAOA4HYCdbe+lzxu0y3kylFOLNnu7ul9Hm6VpAxClQALXB5t11N3yx6xYWS5GZxkQcyTp8LmsQ++WNOmeMdojF/zJqnxWJeVs8zs7dbHh3AaAdwqcyKVkRUZyd5BZ3V0wmH9mnwrB7/t/GP7OP9akYVtqpGixD6sKuXzIz5ttOPZVJt6HFZ+kxakO4sDZRcAcLL31Ju8bBpQtO4Ud2fVMP7NPhQ+3zmybTV/umA+B/wDuoMW9mNiRUSRAqgAAxgkAaWvzqq2lj5J5DJKQXNhcAAacNBQnNWQYUZKTbDpyrNbmbsHBmdmYM0jaWBsqAsVGvPzqwZ38xy2AeI2A/wAofvTU3lC2gRbPEvaI9R4m1PniVcmexo/K5tVQkWGBu7MHYdSrfL4n4UKtrN9Ue+pOIneR2eRi7txZjcn/ANqg7WP1Zqtu7uXxjljYmYT0F/CPhXuvGE9Bfwr8K91hluzv8N9qPkjqMOwPVcP7GL5FoPUYdgeq4f2MXyLWjDbs8bj3Yh5sD7cTSUrcTSVlPfFrN7c9YfuX5RWu2dgjKxUMq2VmJa9gF48Kym8S2xUguDbKLjgfNGorTQWpzfHqsGlC+qIAr2leQKt9g7uYrFn+HheQcM2gQHmMxNvCtRzl0QozX0P5Kj/szD/1/O1DCHyT7RIuRh1PbKT8Frc7r+TlVw6LimnWYZswixUqx+kSLBSBw7KaKaKqkk0W/lT/AO7pfxR/OKCcdE3frc/D4bBSyxtiCwyWz4iWRdXHFXYg0Odl4GSdxHEhdzyHLtJ4AdppKidyyi0onuM1IjrXYDyZYgi8kscZ6gC/56CpM/kzmA8yaNj1MrL+YvakySLedDqY9TTiNTm09my4Z8kyZTy5hu486n7t7CfFs6xsqlACc1+ZPVS5XexY5q1+4hq/MEgjUEG2tb3d3fPDx4eNJ5mMoBzEq7HiftW10tVYfJ9iB/mxf9X7VkH4kWvxH6UyvArko1tmaPe7a8WInV4WLKEsSQRrcnnVPnq62TudLNEkqyRgOLgHNca9leNubqy4WLpXeNlzKLLe9ye2lcZPUanOEUo3KfPTU7aHuNPYPDPK4SNSznkPiTwArRf4ExOW5aK9vRuT7r2tQUWyyVSK0bCBskjoYvZp8opnbGxIcTl6UFst8tmItfjw7qFWyd3sRiHeNCyGO4cs7gKeSmx491Wp8n2M5Tr/AM2WtN79xgcLS7RrzuTg/uN/e370Od7cEkOKeKMWRQttb8RrUHamFlw8rxPK+ZOOWR7cAdLntqfsjdXFYkZwtlNvPlY6jrHM1XL6lZIup3i80mUTVGkrfHyaTkfz4r9zfGqDbu5uLw6lmQSIOLRnNbtK2uPzpcjRYqsH3mZJqHtX+WalE1D2p/LagtyN6XLDDegvcPhTlafY2CzwREwwSLaJWOoYXyg8LG9jWf2iiiWQILKHYKOy+nwrLOLTOs4XxCGIWRJppEejDsD1XD+xi+RaD1GHYHquH9jF8i1dht2ZuPdiHmwPtxNJStxNJWY981e5mERosQ5vnClbcsrDq91DvfFQMfiABazAe6w0ogbjSEHELyMV/A2/WsFvwLbQxA/1foDWyhscPxdNYqV/A9bm7EGMxsOHYkIzXe3HIurD38PfX09gsKkSLHGoRFACqBYAV8n7PaUSKIC4lY5UyEqxLaWBFH3dHcIwqr4uefETc1M0nRp/pChvOt1m9aYnk1fMc3k8peEwc5w7CSSRbZ+jAIS4uASSNbEadtafYm048TCk0LZo3FweHYQRyIINRsTu1hJL58NC1+N0BJ9/GpOxdkxYWMRQLljBYhbkgZjcgX5X5UxXoUflSP8As3EdgT5hS+TzYi4bCRm31kqq7tbXUXA7gKXynj/ZuI7l+YUFYts4kAAYmYAWAAkawA4Aa0kmkyyEXKNkHvefb0eDgM0gLagKo0LMeAB5cz7qjbnb0x45GZVMboQHQkEi/AgjiDrQOmx0sgAklkkANwHdmAPXqa2fkjkIxkijg0Wv9LC3xNBTuxnRtG4Sd49kLiYHjI1tdG5qw1BH/wA51ivJOCJsSDxCoCOohmB/O9EsVgdw0C7R2ko5P8WY/rTNaoWDeRo3knA9xoCM+p72+Jo9ynQ9xr5+ZtW/E3xNV1VsW4Xdhl3H9Rw/4f1NQvKW1sET/wASP4mpu4h/gMP+H9TVd5UvUT7SP4mrP7SlaVP2O+T7ZQiwwlI8+Xzj2L9lfD41pMVikjF3ZUBIUFjYXJsB3k152bGFijUcAiAe5RWH8rUv1cEfJnZiPwjT8zU7MQazkbssin7KljpyLG35mwpyhLujtSafHYVZXLiJXCf2kXPW3K/ZRbFSMsyBODi7MHEWylxO2MQHF0jysw6zlUKD77n3CiKBQV3vxcibQxRjkeO7KCVYqTZF6u2qg7ZxP+8z/wDMakU0i+VKUkmFKfygYZcV9Hs9s2Qy6ZA/C3Xa+l62FtK+a5zoTck6m/O+pvfrvX0XsiXNBCx+1HGfFQaaMrldSmoWsBzyk7CGGxIZBlimBYDkrj0gOzgffWG2qfqzRj8s8QOGgbmJbeKmgztU/VmkkrSLYNuAUt2w6wpmcsnRwso4BbKzH5BWHd7knrJPjrWww84GDvfXodPdEqD83NY2slZ6nSf/ADsLRnLxOow7A9Vw/sYvkWg9Rh2B6rh/YxfItPht2Xce7EPNgfbiaSlbiaSsh75odzmAeVcwDPGVS5AuxPAGsBvY5OOnzWzB7G2uthWjw0uR0cfZZT4G9ZjePE9LjJ5AMoZ75eq4FbMO9LHJccwzjWVTqanyOYdX2pHm1yRysv4hYA/ma+igK+Vt0Nu/QsZDiLXVSQ41v0baNbtGh91fUOAxqTRrJG4dGF1YG4INa4nO1L3AD5Qd8ca2PnRJ5YEhkKIkbFPR+2bekTx10sRRe8mu2pMXgIppdZLurnhmKm2a3bTW/G62EmhnnkgRplikIfgbhSQTY62sKrPIa99lp7SX4jworcjs4lv5UGtszEnqUHwYUNsB5N8ZLGkitDldVZfPPAi45USvKet9mYr8A+YVQeSre6OSFMLK4WWPzUubZ05WJ5jhalauwwk4x0MTvDuficFGJZjGULBfMJJBIJF9Oz86vvI5CWxM0ljZIwt+V3N7eC0V8dg45kMciK6NxUi47KZ2VsqHDp0cMaxre9gOJ6z11MlncLrNxsybehv5NsWJdobRccGa47s7AfCrPyi74phYnhicNiXWwA16MHQu1uHOw66G/k43hXB4u8htFIuR26je6sey9799FvVAjF5Ww+SjQ9xr55xOZJXjZWDh2GW3nXzG1hzr6GjcMAQQQeBBuCO+o2NkijBllKIFGrtYW95oyjmBTqZCDuhhHiwcEbizKguOonW1U3lYa2APtYvia0uyNpJiIUmjvkcXW4sSL24e6sx5XDbAf+bF8TUfZBHWaNXsuYPDEw1DIhHvUVjfKthGaGOUC4jYhuxW0v4gUz5MN6EeFcLIwWSMWS+mdOVr8xwtW/dAQQQCDxBGhqWzIOsJgZ8n7Xx8P/mfKaNArE4rZ8MO1MEIo1jzriC2UWvYCtsKEI5VYNWed3A7tbYc2M2ljVhyXRlLZjbQqLW0ry/k4xv/AAv7z/6a9neEYPbeKke/RM2SS3IWUhu2xH50WsNiEkUMjB1PAqbg+FIopjupOKR84zQtmMdrvmy255r5beNfR+AgyRRp91EHgAKqzuxhfpH0noV6a982tr9eXhftqyxmMSJGkkYIii5ZjYU8Y2K6lTPYHvlpxQEWHj5mRm9wW1/E0HtqH6s1o99t5Pp2JMgv0SDLEDoct7liOsn4CsxtNvMIquUvqL6atGxtsTtAjDQoFHnwqSdbgZuHVrkFU9ehKzKmY3sigdwHCvNYJu7O64dh1RoJI6jDsD1XD+xi+RaD1GHYHquH9jF8i1fht2edx7sQ82B9uJpK9NxNJWU97uFFZPaR+uk7/wBBRN2bu+jokruVjKhmNwNSxVUFxqTb3VReU7YSxyrPEVKuqiRVIIRh6J05EAD3Vqw8Wnc5TjWPpVbU47pmJFWOyNvYrC+rYiSIfdVroe9DcVWXrs1adTwtDSYvfraUqlZMXIVYEMAsaggixBstQ9mbfxeHQRwYmaGMEnIjWFzxNVIanUo6ksi5xG8uMlUpLip5Eb0lZ7qR2ioSt7rcLcqYWvd+2k1G0Re4Pe3HRALHi5gvUWzD/qBtTmJ3xx8gyvi5SOoEJf3qBWev216v20W2S0R7Nckk3J4k8Seu/P30rNeoxPbXpXoB0LTA7axMAtDiJY16lc2/tOgrsZtaafWaaSXqzsSPDhVWzjrpDJR1BZFxDtbEKAqTzIoFgqyMAO4A10u0p3GWSeWReOV3ZhfkbGqkSHrr0s3bQdw2W5MZ79/WOR7KnxbdxYFhipwOrpG/eqhZe2uMnbUV0HRll/2xiC6ucRKXW4VjIxKg+lY351I/xJjP97xH/MNUay16Zx10bsFkS58UzsWdi7MbszG5J6yTxp7Z+2Z8PrBNJF1hW80/08KqjJ21xlFDYOhq/wD8ibRAt9Jv2mOO/wAtUe09s4jE2OInkltwDHzf7QAPyqqL68a9dIOujdiqMR/NUbaLeYa9GUddeMHh2xMyQx8yMx5KtxdjQQbpGkiHmr3D4UtWu1tjNDqLtGNM2UqR1XUjgevhVXavPlud7hKsKlKLg76CUYdgeq4f2MXyLQfIowbA9Vw/sYvkWtOG3Z5PHuxDzYIG4mpWynTpAJFzK3m9ZUngwvzH71FbiabkWsyParQz03HqEpInRQiZLIqqQ17hgScwUCxBves1tVnJIaVbcwBoNKj7G3jKhUnL5RcCRWOYLp5rC13UHXrGtahosOVGWLpGIutszqw6w/A91bITVj5/jMFVw8/qX7BjNsOBjfMw1+zoPDlXlN2EJHnuO+3xtpRHfZrlS2VI1HMZdOzKtzf31BOFTU6v18FXvzm4HjVuZGRZm7GJG6iAaySX6gB8bV4O6gtdpWUf0k+FbPDTYcypHmju7Kt1UylSTbVmOUe6tvh92YVjdiM0oLgNJdhmGgNhwHDSlUr7D1ITp2zK1wIvusvESSAdbZR+VIN1lP8AmuO/KPAc6Kg2KqsWxEkVhe4Q5SergbC3Xao+L2PDwSMOOJkzNl8G4Gi3YRNvYGv+Fk//AGSf9FLHusv2pJR1ejW4liw6cZIE6wJGY+CVXy7Rw34u0I5+ZxS8xdS+OFxEtoszTbpoP82a3XlWvSboKeEz27gD+YrXYCbBPmzzmMC2jxWvfq8409G2ADECRbA6MWFmHde691HOiSw1dOzizHrubHzlnHblQ/Cli3Oh/wB5fwA+NbmCTBdJrJBktYDMc5blx0qTjcDEyuIipcWshCmxB11J4a0VNMrlCpHtJg8xO6MaKW6abs0UX7ewUxh9143F1lluOK2W4oq/RIWRQxCyMtiotm04juqj2ngsNDZxMokBGjMuq/dNiTQ5iJGFRuyTMGd3Ihe8k2nEWW493OpSbpREZumkK9lv2oi7Mw2GxAVkZO0WvlfmNbcfzpibB4eJ2K3HG+YAA9dkzD4UVO4snKLs0YT/AAhER/OkXibEDl3V5TdGI8J2YeHxFbPDxJnRl6VwrXKrDobjUHztBakmigjv5iRC/wDn4jX+xbmpmsGKnLZGMbdGLNbpjbndgCPy1qS25+HBA6SSxHpZ1tfurRttTAr6YVvwRsw8WP6VbfSsFHmFoh1F8ljfsXW1LzEXSw9eKTcXqD47pQg6szj/AESan3WqQm5uHZSR041sLnUdpHVW4i3hwQUAmPMB5xVSFJH3bC/VVZNt7CllKl1yknVSVa9tNSbDTq51OagrCYh/2sxo3ZhViJFcgcfONh2m3Ed1aPZMQgCiIR5W7Mvvzc+41oI9sYJwQRr+MAd1mtarHDYjCZQMgsOHmgjv83SpnRTUpVY7xYzhpC+W5R1JINrk2N7XHAre16xW1cIEYstujYnLyK24qRyty7K1u3dtRQjMgW7+ahC/ZU3ZuXFjYd1YnHSK8rsl8rMSL6WvrbxJrPWaex0HAKdaM8z2GjRg2B6rh/YxfItB6jDsD1XD+xi+RafDbs38e7EPNgeZxc6ikLjrHjRrNcKPw3iJ89f/AI9fYCJI6xXjNpbMbDgL6eFHKuo/D+JXLjKlvT9fYDkW25VABZXt6JcBmXuJ4++9RcVjHl/mSFuwnTw4UbRXUeQ+pRHiNKMsypK/n7APgkysrA+iQRr1G9aTaW/LSMxWMAEglTI2W9hfzVtxtRMrqKpOOzExGNpVmnOle3j7AnxW9srX6JYoB1quZ/73v+VU+JxbyG8kjP8Aia9HGkqOk33kpY6jT7NJf99gFKo6xXrKOv8AOjnXUvw/iaVxhL/H6+wDSo6/zrzlHWKOldU5HiT5wvx+vsAvKOynWxbkWMrEDh5x/ejfXVPh/EV8Wi96fr7AKIHG/wCf60lh1jxo7V1T4fxIuLpf4/X2AlgMeYWzKQQRZlPosOo2+PEVNfeaQaRrFGOxc7f3OSaMIrqPJfUz1MdSqSzSpJvz9gJz7Vmk9OZz/VYeA0qKFF+I8aO1JQ5HiXQ4pCG1Nf8AfYBth1/nXkKOzxo6V1T4fxLPnH+v19gGhR112UdYo5UtD4fxJ85/1+vsAsqOsV5VrcGt3G1HWuo8jxFlxdPen6+wDmmLWzOWtwub2HGw6tb06GHWKNldQeH8R4cayqyp+vsBRmHWKMWwPVcP7GL5FqTVxD6K9w+FWUqWRvUw8R4j8RGKy2t4+x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9162" name="AutoShape 10" descr="data:image/jpeg;base64,/9j/4AAQSkZJRgABAQAAAQABAAD/2wCEAAkGBxQTEhQUExQVFBQXGBQbFxcXFxgXFxgYGhcXGBcWHBcYHCggGBwlHRcUITEhJSkrLi4uFx8zODMsNygtLisBCgoKDg0OGxAQGywkHyQsLCwsLCwuLSwsLCwsLCwsLCwsLCwsLCwsLCwsLCwsLCwsLCwsLCwsLCwsLCssLCwsLP/AABEIAMkA+gMBIgACEQEDEQH/xAAcAAABBQEBAQAAAAAAAAAAAAAHAQMEBQYAAgj/xABLEAACAQIDBAUICAQDBQgDAAABAgMAEQQSIQUGMUETUWFxkQciMjRzgbGyFCNCUnKhwdEkM4KSFkNiJVRjk6IVNWSD0uHw8RdTs//EABsBAAIDAQEBAAAAAAAAAAAAAAECAAMEBgUH/8QAMxEAAgECBAMGBgEFAQEAAAAAAAECAxEEEiExBRNRMkFhcaHhFBUiM1OB0TRCQ2ORUgb/2gAMAwEAAhEDEQA/AM+3E15pW4mkrxj6mLXUldUCLSNS3rjUAxL0tJXCoBKwtJSmkqDHV1dXVAHUtO4bDtIwVRcmr2HdrS7P32tbuuaeNNy2MeJx9HD6Tepnb11aqHdZW4Pf308u5ovqx8abkTMj41hl1MfXVspNz0HGS3ewpubc0WusndwIqcmQVxrDPvaMjSVJxuEeJirix/I9oqNVbVtD1ITU45ou6Oqx3f2b9JxMUGbJ0hYZrXtZGbhfX0be+q6tBuB/3jhvxSf/AMZKaCvJJlOLnKFCc47qLfoXkm4mHVipx1mBsbxcD35rV7fyfwgsDjdVF2+q4DTX0u0VcbQP1mJFtC4u3JfP4nn4U5OAHxABuBCtj1/y9a9HkU+hw3zjGfkfp/BQSbiYcBScbowuPqtSL2vbNfka9ncCAZf430hdfqr3Guujdhq6MRRIpbZlKMrAcQCWF7e/jTmIjVXgCNmXo3IJ465zrQ5FPoT5xjfyP0/gz67hwFS4xvmggX6I8TwHpUjbi4cMV+m6g2t0J43tb0qnRSkIV5MUYf0kj96vNjSlcTPaMvdiDYjzRnOutTkU+hPnGN/I/T+DLHcODPk+nede38rS/VfNaum3CgVijY2zDQ/VcD2nNYVoPowSXopTZWfMrrYi/AA9Q/Wlx+GCSyJKbRytcOtiQQTofE3o8in0J84xv5H6fwD3e7YH0KZYhJ0mZA98uXizC1rn7v50Rdgeq4f2MXyLWT8q4/iovYJ88lazYHquH9jF8i1TTSVSSR6uMqzq4KjObu3cD7cTSUrcTSVhOsOrq6uqEOrq6uqEOrqUmnsThnjIDqyki4BFriiK5xTs2MV1dS2oDCV1LauUftUBJ5U2WWz5zGtxxPw6qe2ptV2Cre1hqBXSYF9LDQVXY0EG5Fr/AKVsmnCnocjg3DE45yqbCxYt1OjHxp9dryjmDVfXVmzS6nSTwuGlvFE2Tach+14VI2bteRCAWOU9vCqqnsNEXZVUEkkaUYzlcprYXDcpqyRb7VJkQk6ldQeduY/WqO1a6LZr3NxcWN/DWsky206tKsrqzuY+B1rwlT6M81vNzdgrHjoT0jF0BZ16M5RmiYenwFs3OsZszD9JNGn3nUe69z+QNEfdfGFsZmHCSWReeqJE5HHtt4VKEbu5Rx7GTpJU4PdO/kW2M2ROzz5UFpGuCWAsA172pcXseZWfIocOipfMBawXWx/D+dRsU56R2ubmWZb3PohdB3VGAOVTZ+jPRZvSsWuc1uvS/CvROQLKTYsyZCqq/wBUUIuBYm9+PHjXlNhygxaA5VfNqNCc2n5ioEoexDZgAkrICSCPPFj11JwjEzrckXlUFrmxBTVLDrqEHJdhSmKGyjOuYMLjgWuNfGpmAw08U0riIMHY/bAsMxN/zquMYCsRcEYkKNT6I5caiidlYMCTlMl9eRbL+tQhPbYk2sYVcpkzZ8w4Wtw40uK2LNeVFVWV3DB8wFrZuX9X5VDhF4piSSVjiI1OhuBerHaUDJ0Qj0E0fRnU6EkG/fqahDE+VOPLiYV42w6DwdxWu2B6rh/YxfItZPyrRhcVEo4CBAPc8lazYHquH9jF8i1lj9yR0df+gofsD7cTSUrcTSVgOwOrqUCvMsgVczaDh2k9QopXK61WNKLlLY9AVYYHZRkVmLdGAQNVJuSD1VRpjmPABfjTq4h/vVcqL7znsRxpyWWmv2beDZsWYHLCVRVym5ViygauOYJ115Cm8SlswZhMpJLK5GpPFlI9D3eFZRJ2PMU6jHrqxKx4kp1ZSUnN3RMxWzRYvGSRzRvTX38GHaKiDCP9008oNOpG33qqdNXuevR4tXhHK9SN9Cf7tKMHINcvDXwqWmFc/br0Nmu2nSnwoxpK+40+MVpRasiSmNYWJWQ9wr0u0k4lXv2qv6mvGMxhSEPb7K6dt8p7qfjw68SqEnmLEHtBrdbSxzjm1K60HUx6H7J8Ep9cavV+SV6wmHiJsUXwFS/oKckXwFDKug3Ol1ZF+lDq/JaVZuo27so+FSjh1HBRTO0GyKCqLcsBc8BfmeyplQHUk1uxZA4ViA5017BzrNYbZhfO0gkUCxAVQSbnletbHKfo7sdDlPC9urTrpcJsOdlDCUgchpVVaNzXg8VOhGShpfvKnAbJSE9KC5ZVYqGy8SCBoDx1qx3JhK4qC4I9M9n8ptO+pP8A2PiAf5viBVhu/s6ZMTEzvmUF78PuMP1paejKsTKdb66krsssTDh88jGSQKHe4ynKHYZT51vyqRO0GSOEu/1bqAQpN2XXLoLc6r548wlTMbtP6NtLFrZuH612zkbLFmBuMTrp1KB+lbDzyZtKTDzEuZGWylWsvFcwBtcdfVXkR4dXF3dTnRwGUi1hlANxwNVMiEK2hNxJbQ6WlHDvqzbCdNMwEhKhIyWI1OVr25AVCHpvo5R/rHF5BJfLqCTYWFtRfSvKYbDjOC73yEMGWx89h51rddqrEQhNQdVjN7ai0puB2c6e2nGTIzqWcZolLW4gi99AOa1CE2HD4fIyiSS0oVAShA83XQ2seFS2xUErQASNdCuXzTYkiwBJGl7VVRm0UPnE5ZGLAjRAc1uXOmdnxsrISDo8FwRpqG1Pd+tQhnPK365H7FfnkrVbA9Vw/sYvkWsr5W/XI/Yr88larYHquH9jF8i1lj9yR0df+gofsD7cTSUrcTXCsJ2COFV21nvIi8gt/easaqNqP9f3Kvwq6jueFx2VqUV1Y7mtXtZKik04laDmLkyOSpMTVDiFSEFKMidE9SkIvUSAdtPilZaiZG1ScObEGokQqTGO2gMNyYrowUMbMASQVANwxvY37b14Xa3LoZf7R+9T7gcaeRx/q8KsjNlLpK5Aj2vbUQS+A/epy7w2/wAiXwH708H7/CnVbv8ACjnYvJiRf8Qf8CbwH70qbw/+HlI/CP3qar/i8KeRx1N4GpnYHRXUhT7XedOiSCRcxW5IAAANzWuw02RAOofnVRCwP3h7qlEH3UkncaMFEndJcU/sxvrUt2/KarFlNP7JlyzIWIC63JNh6JqQ3QJr6Wa+kqr2pikZQEljvmB/mBdOeo4VAOOcafSoALcc63J67HhWvMjGqbaNHXVm32p/4vDjTj0kfX8a7D7ZQOS2Lw5BLXHTJa1vNt1a8qmZE5TNLXWrLR7VstvpuGvca9Ih0Ju3E8uA7K94nayIXf6ZhwpYEZpUAChQOZta9zYW76mZB5Xiaa1JWcj2rcFhjMMyjKSc6EBSNWJB6725cKXZ+8eHGsuOwzaCwEsdr3Nzx15VMyCqE2rx18rmH8rfrkfsV+eStVsD1XD+xi+RaxnlNx0U2KRopElURKCUYML53Nrg8bEeNbPYHquH9jF8i1nh9yR72Ji44Gin4ggbia83pW4mn9nwdJLGn3nUeJ1rCdZUlkg5dEXuJ3eiWymV1cKrMSgKXKhiAQb6VgNurlxTqDewUA6i+nGxow7exEvSFUWPo9PSUE5rsuh5+iKDu8xIxct7XuL20HoittOKT0OBrY6tX+mbukzzE17+6pCWqBBKBe9SVxQ7fCmaKkWEVqfQioUeLXqPhUiLEgnQHutSWZYiyhI7afQ1DjxQHEEd4t8akRzjqpWWpponpapEVqiJOKkwzD/4KAUTUp5CKiLOByNScPKWICqxJ4AC58KiC9B8U4tWGH2BiGF+jI7yAfCvGJ2VNGLtG1hzFm+FNlYnMje1xhafjWoqzDt/SrLA4GSQXVGI6yLDxNBXZJSS3EQivbvUw7KnX7F/eD+tV+IcrdWVlNuDC1RprcVSUnoT9m7PklUspUa21vxqQ2783Wnif2qhinxA82GSRb65UAPv1U1OTD7TIuJJB3mO/wAKtiotFEnNPdElt2p+tPE/tVDtfCNC+R7E2B04WN/2qTjMRtKIXeSQDryoR4hdKpsVjJHbPK+drAZjYaDuFLNR7iyk5t67Eae1QJbVcRbJnl1jhdl67WHiai7Q2BiowWaCTLzIGYD+2kystzw6lcJKi7blvCaTpKjbYf6o1I7kb0HXxrNGicECr5o0BP3m6z8KYvXiA+Yv4RXqs0nqztcHCMKMcqtoKTRg2B6rh/YxfItB6jDsD1XD+xi+Ra0Ybdnlce7EPNggbiavNyos2NivwXM5/pUmqNuJq33Y2lHBI7SBvOjdAVGaxa2tr68KohbNqenjlN4eagruwQsStmUcbxKT35iT8xoF73+vYj8X6Ci/hNpxlEfpc4IlAZwV1GU5NaDu9D5sZOetuWvIc62xte6Pn0YShJxkrNFfevcTXNhry0114cqttzI8K2LT6a1oBckWJztplQgam55c6O+Mx3QrF9F2a0sTWzZUSIxrcD+WwuTzt1CrFG4ZTsA/Ebu4uFDJLhpUQWuzAWF+HOpG620XgxUUyRmTIfOGVm81vNY2XmASQKMvlTF9mT8r9Hr1Xca1OGCXAYMjBYcSsijKi2UyH7xa2vXUyag5mhmN4d79mYiMRTriVFwQegeNrjtIFYnaKwmT+EWYw5VsZFcMW1vxHDhW8x2+MD4fJtHCTQs1wymFnQHUBlkItfnyNVu52/tmw+EaEGO6xLIGOY62RmUjnpfWhJX7yQk1sZHD3JsASeoDXwqasbC11bXQaHXu66I29WDSLE4PEqoVunWN7ADMrqwF+uxtSeUZmjignQDNDMCLjTUEWNI6Wm5csRtoYHUcQRfrBHxojbhYFRAJbefJfXqF7AdnCn8fGuLwGcqLtHnX/SwF9D31R7iYzErCLQiWAk5WDqrqb+cLHiL350YQyyEqVXOFi53n3lfCuirAZARctcqo1tluAde+nMFvhhHRS8qRsw1Rj5ynmDTm1N44IGVZw6FgSLrmFr21K3tUn6BhsQgbJG6sLhgo1HWCNau1uZ9LamUWGCfHKImV4m85sp0uOK/CtripRHGzWuEUnKOOg4Ch3tjDHBYlTEeFmW/UTYqfhWiwO/WHYfW5oW5gjMvuZeXfSRauy2orpPuGtlb7o75Z0EKkGzF7juOgsad3g2vhJYWyzRs41Sx1uOQ/OrOEYTEglBDKOdgpI7+Yqg3n3YjjjaWEZQurLytzI6qMs1hY5c3Qvd1MMBAj/akGYnv4DuqFvJvUMNKIxEZDYMxzBQAeAHWatN2D/CQezX4Vid+2/imH/DT9aDeWGgYRz1HcIOCxCzRK4HmuoNiORHAisZHs7DxY6QTOiRoEZFdgAS1zz4gWrU7s+qQezX4VmdoYXDS7TePEhGvFEIw54sSbhfdRfcwRbTaRcbY3sw0ERcOkpFgEjZSxJ9+g7ac3X3kjxqMyKUZSA6Na4vwNxxB1qBtDcfCGN+jiEb5SQy3vcajnWb8kn8/E/gjv35m/96LbvYCjFxbO8p+wljK4mMBQxyyAcM3FW/Sh1tY/V0ZvKlb6A/44rf3f/dBXax+qNVTVpGijJuGo7hvQT8Ir3TeF/lp+EfCnKwS3Z9Aw32o+SOow7A9Vw/sYvkWg9Rh2B6rh/YxfItaMNuzx+PdiHmwPtxNJStxNJWU98scHtZo0ydHG4DFhnBNiRY216qxu8D3xMhsBex00HDkOqtEKzW2/WH/p+ArTh3qczxvD04JTS1bNd5GMPG+0l6SxKRu0YP3rgXt1gE0RvKVvDj8HJC+GiBwwAMzlc32wMpN7oLG97cTQHwGNkhkWWFykiG6sOIP6jsNa3a/lNxmJw74eRYMrgBmCkE2IN+NhwFbIuyOYlFthe8p1m2ViCbAFUvfgLsup7BVFhtk7YwWHvBiYsUqAFImjLMw6lcsDw6zQ92x5QsZioHw8vRdEwAayWNhbnep272/G0oI1RM00Y9HPEz2HUHXiKN1cmSSQY9gTy4nCA42BYnbMHjOoy3IBseFxrblQV2IoGOhCeiuJQL+ESWH5AVP2zvrtGdCkl4ozo2SJkuDyztqPdWfwUxjZHTRkIZbi4BBuNDxpJyHpwdmGTyqy5MNEw4rPE3hc/pVnvhgmxGCdY1zuwRkGgubg86Em1t5sVi0Ec7qyAhgAirqL8x31YYffPHqAqzKFUAAdGh0AsNba8KmdXAqUrIJc4+i7OIcj6uHKfxEWt4mo3k4H8Cn4n+Y0Nto7axOJsJ5S6jgoAVb9ZCjX30/s7b+KgQRwy5EFyFyI1rm51IuaHMVx3Qll8Qjbz7snFOjZwuRSLEX53vxq12Ds76PAkWbNlvrw5k8PfQ0g3ox7Mi/SLZmAv0celza/o1sl2TtH/f1/5CftTRabuimcZRVmRNvTRrtKESgGNo8pzcASTlPjV7it38O6MojRSRYMqgEdoNYHezCSrKFxEomcp6WQJYZjpYVFwW8GLhGVJiVHAOA4HYCdbe+lzxu0y3kylFOLNnu7ul9Hm6VpAxClQALXB5t11N3yx6xYWS5GZxkQcyTp8LmsQ++WNOmeMdojF/zJqnxWJeVs8zs7dbHh3AaAdwqcyKVkRUZyd5BZ3V0wmH9mnwrB7/t/GP7OP9akYVtqpGixD6sKuXzIz5ttOPZVJt6HFZ+kxakO4sDZRcAcLL31Ju8bBpQtO4Ud2fVMP7NPhQ+3zmybTV/umA+B/wDuoMW9mNiRUSRAqgAAxgkAaWvzqq2lj5J5DJKQXNhcAAacNBQnNWQYUZKTbDpyrNbmbsHBmdmYM0jaWBsqAsVGvPzqwZ38xy2AeI2A/wAofvTU3lC2gRbPEvaI9R4m1PniVcmexo/K5tVQkWGBu7MHYdSrfL4n4UKtrN9Ue+pOIneR2eRi7txZjcn/ANqg7WP1Zqtu7uXxjljYmYT0F/CPhXuvGE9Bfwr8K91hluzv8N9qPkjqMOwPVcP7GL5FoPUYdgeq4f2MXyLWjDbs8bj3Yh5sD7cTSUrcTSVlPfFrN7c9YfuX5RWu2dgjKxUMq2VmJa9gF48Kym8S2xUguDbKLjgfNGorTQWpzfHqsGlC+qIAr2leQKt9g7uYrFn+HheQcM2gQHmMxNvCtRzl0QozX0P5Kj/szD/1/O1DCHyT7RIuRh1PbKT8Frc7r+TlVw6LimnWYZswixUqx+kSLBSBw7KaKaKqkk0W/lT/AO7pfxR/OKCcdE3frc/D4bBSyxtiCwyWz4iWRdXHFXYg0Odl4GSdxHEhdzyHLtJ4AdppKidyyi0onuM1IjrXYDyZYgi8kscZ6gC/56CpM/kzmA8yaNj1MrL+YvakySLedDqY9TTiNTm09my4Z8kyZTy5hu486n7t7CfFs6xsqlACc1+ZPVS5XexY5q1+4hq/MEgjUEG2tb3d3fPDx4eNJ5mMoBzEq7HiftW10tVYfJ9iB/mxf9X7VkH4kWvxH6UyvArko1tmaPe7a8WInV4WLKEsSQRrcnnVPnq62TudLNEkqyRgOLgHNca9leNubqy4WLpXeNlzKLLe9ye2lcZPUanOEUo3KfPTU7aHuNPYPDPK4SNSznkPiTwArRf4ExOW5aK9vRuT7r2tQUWyyVSK0bCBskjoYvZp8opnbGxIcTl6UFst8tmItfjw7qFWyd3sRiHeNCyGO4cs7gKeSmx491Wp8n2M5Tr/AM2WtN79xgcLS7RrzuTg/uN/e370Od7cEkOKeKMWRQttb8RrUHamFlw8rxPK+ZOOWR7cAdLntqfsjdXFYkZwtlNvPlY6jrHM1XL6lZIup3i80mUTVGkrfHyaTkfz4r9zfGqDbu5uLw6lmQSIOLRnNbtK2uPzpcjRYqsH3mZJqHtX+WalE1D2p/LagtyN6XLDDegvcPhTlafY2CzwREwwSLaJWOoYXyg8LG9jWf2iiiWQILKHYKOy+nwrLOLTOs4XxCGIWRJppEejDsD1XD+xi+RaD1GHYHquH9jF8i1dht2ZuPdiHmwPtxNJStxNJWY981e5mERosQ5vnClbcsrDq91DvfFQMfiABazAe6w0ogbjSEHELyMV/A2/WsFvwLbQxA/1foDWyhscPxdNYqV/A9bm7EGMxsOHYkIzXe3HIurD38PfX09gsKkSLHGoRFACqBYAV8n7PaUSKIC4lY5UyEqxLaWBFH3dHcIwqr4uefETc1M0nRp/pChvOt1m9aYnk1fMc3k8peEwc5w7CSSRbZ+jAIS4uASSNbEadtafYm048TCk0LZo3FweHYQRyIINRsTu1hJL58NC1+N0BJ9/GpOxdkxYWMRQLljBYhbkgZjcgX5X5UxXoUflSP8As3EdgT5hS+TzYi4bCRm31kqq7tbXUXA7gKXynj/ZuI7l+YUFYts4kAAYmYAWAAkawA4Aa0kmkyyEXKNkHvefb0eDgM0gLagKo0LMeAB5cz7qjbnb0x45GZVMboQHQkEi/AgjiDrQOmx0sgAklkkANwHdmAPXqa2fkjkIxkijg0Wv9LC3xNBTuxnRtG4Sd49kLiYHjI1tdG5qw1BH/wA51ivJOCJsSDxCoCOohmB/O9EsVgdw0C7R2ko5P8WY/rTNaoWDeRo3knA9xoCM+p72+Jo9ynQ9xr5+ZtW/E3xNV1VsW4Xdhl3H9Rw/4f1NQvKW1sET/wASP4mpu4h/gMP+H9TVd5UvUT7SP4mrP7SlaVP2O+T7ZQiwwlI8+Xzj2L9lfD41pMVikjF3ZUBIUFjYXJsB3k152bGFijUcAiAe5RWH8rUv1cEfJnZiPwjT8zU7MQazkbssin7KljpyLG35mwpyhLujtSafHYVZXLiJXCf2kXPW3K/ZRbFSMsyBODi7MHEWylxO2MQHF0jysw6zlUKD77n3CiKBQV3vxcibQxRjkeO7KCVYqTZF6u2qg7ZxP+8z/wDMakU0i+VKUkmFKfygYZcV9Hs9s2Qy6ZA/C3Xa+l62FtK+a5zoTck6m/O+pvfrvX0XsiXNBCx+1HGfFQaaMrldSmoWsBzyk7CGGxIZBlimBYDkrj0gOzgffWG2qfqzRj8s8QOGgbmJbeKmgztU/VmkkrSLYNuAUt2w6wpmcsnRwso4BbKzH5BWHd7knrJPjrWww84GDvfXodPdEqD83NY2slZ6nSf/ADsLRnLxOow7A9Vw/sYvkWg9Rh2B6rh/YxfItPht2Xce7EPNgfbiaSlbiaSsh75odzmAeVcwDPGVS5AuxPAGsBvY5OOnzWzB7G2uthWjw0uR0cfZZT4G9ZjePE9LjJ5AMoZ75eq4FbMO9LHJccwzjWVTqanyOYdX2pHm1yRysv4hYA/ma+igK+Vt0Nu/QsZDiLXVSQ41v0baNbtGh91fUOAxqTRrJG4dGF1YG4INa4nO1L3AD5Qd8ca2PnRJ5YEhkKIkbFPR+2bekTx10sRRe8mu2pMXgIppdZLurnhmKm2a3bTW/G62EmhnnkgRplikIfgbhSQTY62sKrPIa99lp7SX4jworcjs4lv5UGtszEnqUHwYUNsB5N8ZLGkitDldVZfPPAi45USvKet9mYr8A+YVQeSre6OSFMLK4WWPzUubZ05WJ5jhalauwwk4x0MTvDuficFGJZjGULBfMJJBIJF9Oz86vvI5CWxM0ljZIwt+V3N7eC0V8dg45kMciK6NxUi47KZ2VsqHDp0cMaxre9gOJ6z11MlncLrNxsybehv5NsWJdobRccGa47s7AfCrPyi74phYnhicNiXWwA16MHQu1uHOw66G/k43hXB4u8htFIuR26je6sey9799FvVAjF5Ww+SjQ9xr55xOZJXjZWDh2GW3nXzG1hzr6GjcMAQQQeBBuCO+o2NkijBllKIFGrtYW95oyjmBTqZCDuhhHiwcEbizKguOonW1U3lYa2APtYvia0uyNpJiIUmjvkcXW4sSL24e6sx5XDbAf+bF8TUfZBHWaNXsuYPDEw1DIhHvUVjfKthGaGOUC4jYhuxW0v4gUz5MN6EeFcLIwWSMWS+mdOVr8xwtW/dAQQQCDxBGhqWzIOsJgZ8n7Xx8P/mfKaNArE4rZ8MO1MEIo1jzriC2UWvYCtsKEI5VYNWed3A7tbYc2M2ljVhyXRlLZjbQqLW0ry/k4xv/AAv7z/6a9neEYPbeKke/RM2SS3IWUhu2xH50WsNiEkUMjB1PAqbg+FIopjupOKR84zQtmMdrvmy255r5beNfR+AgyRRp91EHgAKqzuxhfpH0noV6a982tr9eXhftqyxmMSJGkkYIii5ZjYU8Y2K6lTPYHvlpxQEWHj5mRm9wW1/E0HtqH6s1o99t5Pp2JMgv0SDLEDoct7liOsn4CsxtNvMIquUvqL6atGxtsTtAjDQoFHnwqSdbgZuHVrkFU9ehKzKmY3sigdwHCvNYJu7O64dh1RoJI6jDsD1XD+xi+RaD1GHYHquH9jF8i1fht2edx7sQ82B9uJpK9NxNJWU97uFFZPaR+uk7/wBBRN2bu+jokruVjKhmNwNSxVUFxqTb3VReU7YSxyrPEVKuqiRVIIRh6J05EAD3Vqw8Wnc5TjWPpVbU47pmJFWOyNvYrC+rYiSIfdVroe9DcVWXrs1adTwtDSYvfraUqlZMXIVYEMAsaggixBstQ9mbfxeHQRwYmaGMEnIjWFzxNVIanUo6ksi5xG8uMlUpLip5Eb0lZ7qR2ioSt7rcLcqYWvd+2k1G0Re4Pe3HRALHi5gvUWzD/qBtTmJ3xx8gyvi5SOoEJf3qBWev216v20W2S0R7Nckk3J4k8Seu/P30rNeoxPbXpXoB0LTA7axMAtDiJY16lc2/tOgrsZtaafWaaSXqzsSPDhVWzjrpDJR1BZFxDtbEKAqTzIoFgqyMAO4A10u0p3GWSeWReOV3ZhfkbGqkSHrr0s3bQdw2W5MZ79/WOR7KnxbdxYFhipwOrpG/eqhZe2uMnbUV0HRll/2xiC6ucRKXW4VjIxKg+lY351I/xJjP97xH/MNUay16Zx10bsFkS58UzsWdi7MbszG5J6yTxp7Z+2Z8PrBNJF1hW80/08KqjJ21xlFDYOhq/wD8ibRAt9Jv2mOO/wAtUe09s4jE2OInkltwDHzf7QAPyqqL68a9dIOujdiqMR/NUbaLeYa9GUddeMHh2xMyQx8yMx5KtxdjQQbpGkiHmr3D4UtWu1tjNDqLtGNM2UqR1XUjgevhVXavPlud7hKsKlKLg76CUYdgeq4f2MXyLQfIowbA9Vw/sYvkWtOG3Z5PHuxDzYIG4mpWynTpAJFzK3m9ZUngwvzH71FbiabkWsyParQz03HqEpInRQiZLIqqQ17hgScwUCxBves1tVnJIaVbcwBoNKj7G3jKhUnL5RcCRWOYLp5rC13UHXrGtahosOVGWLpGIutszqw6w/A91bITVj5/jMFVw8/qX7BjNsOBjfMw1+zoPDlXlN2EJHnuO+3xtpRHfZrlS2VI1HMZdOzKtzf31BOFTU6v18FXvzm4HjVuZGRZm7GJG6iAaySX6gB8bV4O6gtdpWUf0k+FbPDTYcypHmju7Kt1UylSTbVmOUe6tvh92YVjdiM0oLgNJdhmGgNhwHDSlUr7D1ITp2zK1wIvusvESSAdbZR+VIN1lP8AmuO/KPAc6Kg2KqsWxEkVhe4Q5SergbC3Xao+L2PDwSMOOJkzNl8G4Gi3YRNvYGv+Fk//AGSf9FLHusv2pJR1ejW4liw6cZIE6wJGY+CVXy7Rw34u0I5+ZxS8xdS+OFxEtoszTbpoP82a3XlWvSboKeEz27gD+YrXYCbBPmzzmMC2jxWvfq8409G2ADECRbA6MWFmHde691HOiSw1dOzizHrubHzlnHblQ/Cli3Oh/wB5fwA+NbmCTBdJrJBktYDMc5blx0qTjcDEyuIipcWshCmxB11J4a0VNMrlCpHtJg8xO6MaKW6abs0UX7ewUxh9143F1lluOK2W4oq/RIWRQxCyMtiotm04juqj2ngsNDZxMokBGjMuq/dNiTQ5iJGFRuyTMGd3Ihe8k2nEWW493OpSbpREZumkK9lv2oi7Mw2GxAVkZO0WvlfmNbcfzpibB4eJ2K3HG+YAA9dkzD4UVO4snKLs0YT/AAhER/OkXibEDl3V5TdGI8J2YeHxFbPDxJnRl6VwrXKrDobjUHztBakmigjv5iRC/wDn4jX+xbmpmsGKnLZGMbdGLNbpjbndgCPy1qS25+HBA6SSxHpZ1tfurRttTAr6YVvwRsw8WP6VbfSsFHmFoh1F8ljfsXW1LzEXSw9eKTcXqD47pQg6szj/AESan3WqQm5uHZSR041sLnUdpHVW4i3hwQUAmPMB5xVSFJH3bC/VVZNt7CllKl1yknVSVa9tNSbDTq51OagrCYh/2sxo3ZhViJFcgcfONh2m3Ed1aPZMQgCiIR5W7Mvvzc+41oI9sYJwQRr+MAd1mtarHDYjCZQMgsOHmgjv83SpnRTUpVY7xYzhpC+W5R1JINrk2N7XHAre16xW1cIEYstujYnLyK24qRyty7K1u3dtRQjMgW7+ahC/ZU3ZuXFjYd1YnHSK8rsl8rMSL6WvrbxJrPWaex0HAKdaM8z2GjRg2B6rh/YxfItB6jDsD1XD+xi+RafDbs38e7EPNgeZxc6ikLjrHjRrNcKPw3iJ89f/AI9fYCJI6xXjNpbMbDgL6eFHKuo/D+JXLjKlvT9fYDkW25VABZXt6JcBmXuJ4++9RcVjHl/mSFuwnTw4UbRXUeQ+pRHiNKMsypK/n7APgkysrA+iQRr1G9aTaW/LSMxWMAEglTI2W9hfzVtxtRMrqKpOOzExGNpVmnOle3j7AnxW9srX6JYoB1quZ/73v+VU+JxbyG8kjP8Aia9HGkqOk33kpY6jT7NJf99gFKo6xXrKOv8AOjnXUvw/iaVxhL/H6+wDSo6/zrzlHWKOldU5HiT5wvx+vsAvKOynWxbkWMrEDh5x/ejfXVPh/EV8Wi96fr7AKIHG/wCf60lh1jxo7V1T4fxIuLpf4/X2AlgMeYWzKQQRZlPosOo2+PEVNfeaQaRrFGOxc7f3OSaMIrqPJfUz1MdSqSzSpJvz9gJz7Vmk9OZz/VYeA0qKFF+I8aO1JQ5HiXQ4pCG1Nf8AfYBth1/nXkKOzxo6V1T4fxLPnH+v19gGhR112UdYo5UtD4fxJ85/1+vsAsqOsV5VrcGt3G1HWuo8jxFlxdPen6+wDmmLWzOWtwub2HGw6tb06GHWKNldQeH8R4cayqyp+vsBRmHWKMWwPVcP7GL5FqTVxD6K9w+FWUqWRvUw8R4j8RGKy2t4+x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9164" name="Picture 12" descr="http://4.bp.blogspot.com/-tokvhV1TqrQ/TcfepSsdyBI/AAAAAAAAA2E/B-0pKPS5V_s/s1600/SM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786058"/>
            <a:ext cx="1928826" cy="1550161"/>
          </a:xfrm>
          <a:prstGeom prst="rect">
            <a:avLst/>
          </a:prstGeom>
          <a:noFill/>
        </p:spPr>
      </p:pic>
      <p:pic>
        <p:nvPicPr>
          <p:cNvPr id="49166" name="Picture 14" descr="https://encrypted-tbn1.gstatic.com/images?q=tbn:ANd9GcSn0v0kYxMFh5VFmm1E4R0pMx7K593Q8RhQ2Zocyva3NkhPld_fj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429132"/>
            <a:ext cx="1928826" cy="1382932"/>
          </a:xfrm>
          <a:prstGeom prst="rect">
            <a:avLst/>
          </a:prstGeom>
          <a:noFill/>
        </p:spPr>
      </p:pic>
      <p:pic>
        <p:nvPicPr>
          <p:cNvPr id="49168" name="Picture 16" descr="http://topicstock.pantip.com/jatujak/topicstock/2009/09/J8377974/J8377974-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2857496"/>
            <a:ext cx="2000264" cy="1463608"/>
          </a:xfrm>
          <a:prstGeom prst="rect">
            <a:avLst/>
          </a:prstGeom>
          <a:noFill/>
        </p:spPr>
      </p:pic>
      <p:pic>
        <p:nvPicPr>
          <p:cNvPr id="49170" name="Picture 18" descr="http://www.boon-delivery.com/wp-content/uploads/2014/05/1174823749799.jpg"/>
          <p:cNvPicPr>
            <a:picLocks noChangeAspect="1" noChangeArrowheads="1"/>
          </p:cNvPicPr>
          <p:nvPr/>
        </p:nvPicPr>
        <p:blipFill>
          <a:blip r:embed="rId9"/>
          <a:srcRect l="14552" t="4478" r="30597" b="36193"/>
          <a:stretch>
            <a:fillRect/>
          </a:stretch>
        </p:blipFill>
        <p:spPr bwMode="auto">
          <a:xfrm>
            <a:off x="6929454" y="4357694"/>
            <a:ext cx="2047440" cy="2214578"/>
          </a:xfrm>
          <a:prstGeom prst="rect">
            <a:avLst/>
          </a:prstGeom>
          <a:noFill/>
        </p:spPr>
      </p:pic>
      <p:pic>
        <p:nvPicPr>
          <p:cNvPr id="49172" name="Picture 20" descr="https://encrypted-tbn0.gstatic.com/images?q=tbn:ANd9GcTWOVCsTNSWwa59b9Ja22pKXD_sCbERzNA6H01z39I_7YkGZxjJm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3857628"/>
            <a:ext cx="1808467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t1.gstatic.com/images?q=tbn:ANd9GcSS7MB9G1yeKnaMLXw-4C0dYQy98qRJumSzyfNhnd7neuzU6YZLj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071546"/>
            <a:ext cx="3857652" cy="55492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0232" y="2500306"/>
            <a:ext cx="4945585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</a:t>
            </a:r>
            <a: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มหาวิทยาลัยที่ดีที่สุด</a:t>
            </a:r>
            <a:b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ในประเทศไทย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7443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มหาวิทยาลัยที่ดีที่สุดในประเทศไทย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8914" name="Picture 2" descr="http://cms.toptenthailand.net/file/picture/20140520132554481/201405201325544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7620053" cy="4572032"/>
          </a:xfrm>
          <a:prstGeom prst="rect">
            <a:avLst/>
          </a:prstGeom>
          <a:noFill/>
        </p:spPr>
      </p:pic>
      <p:sp>
        <p:nvSpPr>
          <p:cNvPr id="8" name="10-Point Star 7"/>
          <p:cNvSpPr/>
          <p:nvPr/>
        </p:nvSpPr>
        <p:spPr>
          <a:xfrm>
            <a:off x="7429520" y="1643050"/>
            <a:ext cx="1285884" cy="121444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</a:t>
            </a:r>
            <a:endParaRPr lang="th-TH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7443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มหาวิทยาลัยที่ดีที่สุดในประเทศไทย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9938" name="Picture 2" descr="http://cms.toptenthailand.net/file/picture/20140520132843617/201405201328436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8215370" cy="4929222"/>
          </a:xfrm>
          <a:prstGeom prst="rect">
            <a:avLst/>
          </a:prstGeom>
          <a:noFill/>
        </p:spPr>
      </p:pic>
      <p:sp>
        <p:nvSpPr>
          <p:cNvPr id="8" name="10-Point Star 7"/>
          <p:cNvSpPr/>
          <p:nvPr/>
        </p:nvSpPr>
        <p:spPr>
          <a:xfrm>
            <a:off x="7643834" y="1428736"/>
            <a:ext cx="1285884" cy="121444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9</a:t>
            </a:r>
            <a:endParaRPr lang="th-TH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7443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มหาวิทยาลัยที่ดีที่สุดในประเทศไทย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3010" name="Picture 2" descr="http://cms.toptenthailand.net/file/picture/20140520133343156/20140520133343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7858180" cy="4714908"/>
          </a:xfrm>
          <a:prstGeom prst="rect">
            <a:avLst/>
          </a:prstGeom>
          <a:noFill/>
        </p:spPr>
      </p:pic>
      <p:sp>
        <p:nvSpPr>
          <p:cNvPr id="8" name="10-Point Star 7"/>
          <p:cNvSpPr/>
          <p:nvPr/>
        </p:nvSpPr>
        <p:spPr>
          <a:xfrm>
            <a:off x="7643834" y="1428736"/>
            <a:ext cx="1285884" cy="121444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8</a:t>
            </a:r>
            <a:endParaRPr lang="th-TH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7890" name="Picture 2" descr="http://cms.toptenthailand.net/file/picture/20140520132943577/201405201329435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7500990" cy="450059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4282" y="928670"/>
            <a:ext cx="7443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มหาวิทยาลัยที่ดีที่สุดในประเทศไทย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10-Point Star 7"/>
          <p:cNvSpPr/>
          <p:nvPr/>
        </p:nvSpPr>
        <p:spPr>
          <a:xfrm>
            <a:off x="7643834" y="1428736"/>
            <a:ext cx="1285884" cy="121444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7</a:t>
            </a:r>
            <a:endParaRPr lang="th-TH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7443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มหาวิทยาลัยที่ดีที่สุดในประเทศไทย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62" name="Picture 2" descr="http://cms.toptenthailand.net/file/picture/20140520133122449/201405201331224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714488"/>
            <a:ext cx="7977243" cy="4786346"/>
          </a:xfrm>
          <a:prstGeom prst="rect">
            <a:avLst/>
          </a:prstGeom>
          <a:noFill/>
        </p:spPr>
      </p:pic>
      <p:sp>
        <p:nvSpPr>
          <p:cNvPr id="8" name="10-Point Star 7"/>
          <p:cNvSpPr/>
          <p:nvPr/>
        </p:nvSpPr>
        <p:spPr>
          <a:xfrm>
            <a:off x="7643834" y="1428736"/>
            <a:ext cx="1285884" cy="121444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6</a:t>
            </a:r>
            <a:endParaRPr lang="th-TH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7443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มหาวิทยาลัยที่ดีที่สุดในประเทศไทย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1986" name="Picture 2" descr="http://cms.toptenthailand.net/file/picture/20140520133256647/201405201332566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785926"/>
            <a:ext cx="7977243" cy="4786346"/>
          </a:xfrm>
          <a:prstGeom prst="rect">
            <a:avLst/>
          </a:prstGeom>
          <a:noFill/>
        </p:spPr>
      </p:pic>
      <p:sp>
        <p:nvSpPr>
          <p:cNvPr id="8" name="10-Point Star 7"/>
          <p:cNvSpPr/>
          <p:nvPr/>
        </p:nvSpPr>
        <p:spPr>
          <a:xfrm>
            <a:off x="7643834" y="1428736"/>
            <a:ext cx="1285884" cy="121444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</a:t>
            </a:r>
            <a:endParaRPr lang="th-TH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7443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มหาวิทยาลัยที่ดีที่สุดในประเทศไทย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4034" name="Picture 2" descr="http://cms.toptenthailand.net/file/picture/20140520133546501/20140520133546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8072494" cy="4843496"/>
          </a:xfrm>
          <a:prstGeom prst="rect">
            <a:avLst/>
          </a:prstGeom>
          <a:noFill/>
        </p:spPr>
      </p:pic>
      <p:sp>
        <p:nvSpPr>
          <p:cNvPr id="8" name="10-Point Star 7"/>
          <p:cNvSpPr/>
          <p:nvPr/>
        </p:nvSpPr>
        <p:spPr>
          <a:xfrm>
            <a:off x="7643834" y="1428736"/>
            <a:ext cx="1285884" cy="121444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4</a:t>
            </a:r>
            <a:endParaRPr lang="th-TH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8565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ความหมายของการศึกษาในทัศนะชาวต่างชาติ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785926"/>
            <a:ext cx="839685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อริสโตเติล (</a:t>
            </a:r>
            <a:r>
              <a:rPr lang="en-US" sz="3200" b="1" dirty="0" smtClean="0"/>
              <a:t>Aristotle </a:t>
            </a:r>
            <a:r>
              <a:rPr lang="th-TH" sz="3200" b="1" dirty="0" smtClean="0"/>
              <a:t>ก่อน ค.ศ.384-322)</a:t>
            </a:r>
          </a:p>
          <a:p>
            <a:r>
              <a:rPr lang="th-TH" sz="3200" b="1" dirty="0" smtClean="0"/>
              <a:t> ชาวกรีก กล่าวว่า การศึกษา </a:t>
            </a:r>
          </a:p>
          <a:p>
            <a:r>
              <a:rPr lang="th-TH" sz="3200" b="1" dirty="0" smtClean="0"/>
              <a:t>หมายถึง การอบรมคนให้เป็นพลเมืองดี และดำเนินชีวิตด้วยการทำดี</a:t>
            </a:r>
            <a:endParaRPr lang="th-TH" sz="3200" b="1" dirty="0"/>
          </a:p>
        </p:txBody>
      </p:sp>
      <p:pic>
        <p:nvPicPr>
          <p:cNvPr id="7170" name="Picture 2" descr="http://t2.gstatic.com/images?q=tbn:ANd9GcRcYxL1wBFgJEfDoBC4beODM0H6cw0HYiCIgc-L24-NM568_Z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876"/>
            <a:ext cx="2214578" cy="29679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7443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มหาวิทยาลัยที่ดีที่สุดในประเทศไทย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5058" name="Picture 2" descr="http://cms.toptenthailand.net/file/picture/20140520133648784/201405201336487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785926"/>
            <a:ext cx="7977243" cy="4786346"/>
          </a:xfrm>
          <a:prstGeom prst="rect">
            <a:avLst/>
          </a:prstGeom>
          <a:noFill/>
        </p:spPr>
      </p:pic>
      <p:sp>
        <p:nvSpPr>
          <p:cNvPr id="8" name="10-Point Star 7"/>
          <p:cNvSpPr/>
          <p:nvPr/>
        </p:nvSpPr>
        <p:spPr>
          <a:xfrm>
            <a:off x="7643834" y="1428736"/>
            <a:ext cx="1285884" cy="121444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th-TH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7443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มหาวิทยาลัยที่ดีที่สุดในประเทศไทย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7106" name="Picture 2" descr="http://cms.toptenthailand.net/file/picture/20140520133913309/20140520133913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643050"/>
            <a:ext cx="8096307" cy="4857784"/>
          </a:xfrm>
          <a:prstGeom prst="rect">
            <a:avLst/>
          </a:prstGeom>
          <a:noFill/>
        </p:spPr>
      </p:pic>
      <p:sp>
        <p:nvSpPr>
          <p:cNvPr id="8" name="10-Point Star 7"/>
          <p:cNvSpPr/>
          <p:nvPr/>
        </p:nvSpPr>
        <p:spPr>
          <a:xfrm>
            <a:off x="7643834" y="1428736"/>
            <a:ext cx="1285884" cy="121444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th-TH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7443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มหาวิทยาลัยที่ดีที่สุดในประเทศไทย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6082" name="Picture 2" descr="http://cms.toptenthailand.net/file/picture/20140520133753653/20140520133753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643050"/>
            <a:ext cx="8096307" cy="4857784"/>
          </a:xfrm>
          <a:prstGeom prst="rect">
            <a:avLst/>
          </a:prstGeom>
          <a:noFill/>
        </p:spPr>
      </p:pic>
      <p:sp>
        <p:nvSpPr>
          <p:cNvPr id="8" name="10-Point Star 7"/>
          <p:cNvSpPr/>
          <p:nvPr/>
        </p:nvSpPr>
        <p:spPr>
          <a:xfrm>
            <a:off x="7643834" y="1428736"/>
            <a:ext cx="1285884" cy="121444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th-TH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0232" y="2428868"/>
            <a:ext cx="520046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ทักษะของการศึกษา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38122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ทักษะของการศึกษา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6866" name="Picture 2" descr="http://www.pm.ac.th/files/1109291212443188_11093011110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14488"/>
            <a:ext cx="5324475" cy="46672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285992"/>
            <a:ext cx="77153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200" b="1" dirty="0" smtClean="0"/>
              <a:t>เตรียมตัวให้พร้อม</a:t>
            </a:r>
            <a:r>
              <a:rPr lang="en-US" sz="3200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/>
              <a:t>มีสมาธิในการฟัง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/>
              <a:t>ติดตามคำบรรยาย</a:t>
            </a:r>
            <a:endParaRPr lang="th-TH" sz="3200" b="1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69"/>
            <a:ext cx="1785950" cy="109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357430"/>
            <a:ext cx="771530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200" b="1" dirty="0" smtClean="0"/>
              <a:t>การอ่านอย่างคร่าวๆ</a:t>
            </a:r>
            <a:r>
              <a:rPr lang="en-US" sz="3200" b="1" dirty="0" smtClean="0"/>
              <a:t> </a:t>
            </a:r>
            <a:r>
              <a:rPr lang="th-TH" sz="3200" b="1" dirty="0" smtClean="0"/>
              <a:t> (</a:t>
            </a:r>
            <a:r>
              <a:rPr lang="en-US" sz="3200" b="1" dirty="0" smtClean="0"/>
              <a:t>Skimming)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/>
              <a:t>การอ่านอย่างเฉพาะเจาะจง (</a:t>
            </a:r>
            <a:r>
              <a:rPr lang="en-US" sz="3200" b="1" dirty="0" smtClean="0"/>
              <a:t>Scanning)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/>
              <a:t>การอ่านเพื่อศึกษารายละเอียด (</a:t>
            </a:r>
            <a:r>
              <a:rPr lang="en-US" sz="3200" b="1" dirty="0" smtClean="0"/>
              <a:t>Through Reading)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/>
              <a:t>การอ่านอย่างวิเคราะห์ (</a:t>
            </a:r>
            <a:r>
              <a:rPr lang="en-US" sz="3200" b="1" dirty="0" smtClean="0"/>
              <a:t>Critical Reading)</a:t>
            </a:r>
            <a:endParaRPr lang="th-TH" sz="3200" b="1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1785950" cy="109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214554"/>
            <a:ext cx="771530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th-TH" sz="3200" b="1" dirty="0" smtClean="0"/>
              <a:t>      คือกำลังใช้สติปัญญาของตนเอง ทำความเข้าใจกับการนำความรู้ใหม่ที่ได้รับรวมเข้ากับความรู้ดั้งเดิมหรือประสบการณ์ที่มีอยู่ เพื่อหาคำตอบว่าคืออะไร หรือการเอาข้อมูลที่เพิ่งรับเข้ามาใหม่ ไปรวมกับข้อมูลเก่าที่รำลึกได้ เพื่อสร้างเป็นความคิดอ่านหรือข้อตัดสิน</a:t>
            </a:r>
            <a:endParaRPr lang="th-TH" sz="3200" b="1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69"/>
            <a:ext cx="1500198" cy="10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1643074" cy="106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https://encrypted-tbn3.gstatic.com/images?q=tbn:ANd9GcRTpYL6DSRRU86Jv0LIs2obP4NC_qMNLzAU0RX-1kUElG0KNV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643050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928670"/>
            <a:ext cx="135402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2428868"/>
            <a:ext cx="852989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/>
              <a:t>การจดบันทึกควรจดเฉพาะใจความสำคัญ </a:t>
            </a:r>
          </a:p>
          <a:p>
            <a:r>
              <a:rPr lang="th-TH" sz="3600" b="1" dirty="0" smtClean="0"/>
              <a:t>ใช้คำย่อตามสมควร ผู้ที่จดบันทึกได้ดีนั้นต้องเป็นผู้ที่มีวิธีอ่าน</a:t>
            </a:r>
            <a:r>
              <a:rPr lang="en-US" sz="3600" b="1" dirty="0" smtClean="0"/>
              <a:t> </a:t>
            </a:r>
            <a:endParaRPr lang="th-TH" sz="3600" b="1" dirty="0" smtClean="0"/>
          </a:p>
          <a:p>
            <a:r>
              <a:rPr lang="th-TH" sz="3600" b="1" dirty="0" smtClean="0"/>
              <a:t>วิธีฟัง และวิธีซักถามที่ดีด้วย</a:t>
            </a:r>
            <a:endParaRPr lang="th-TH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8565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ความหมายของการศึกษาในทัศนะชาวต่างชาติ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785926"/>
            <a:ext cx="702468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จอห์น ล๊อค (</a:t>
            </a:r>
            <a:r>
              <a:rPr lang="en-US" sz="3200" b="1" dirty="0" smtClean="0"/>
              <a:t>John Locke </a:t>
            </a:r>
            <a:r>
              <a:rPr lang="th-TH" sz="3200" b="1" dirty="0" smtClean="0"/>
              <a:t>ค.ศ.1632-1704) </a:t>
            </a:r>
          </a:p>
          <a:p>
            <a:r>
              <a:rPr lang="th-TH" sz="3200" b="1" dirty="0" smtClean="0"/>
              <a:t>ชาวอังกฤษ กล่าวว่า การศึกษา </a:t>
            </a:r>
          </a:p>
          <a:p>
            <a:r>
              <a:rPr lang="th-TH" sz="3200" b="1" dirty="0" smtClean="0"/>
              <a:t>คือ องค์ประกอบของพลศึกษา จริยศึกษา และพุทธิศึกษา</a:t>
            </a:r>
            <a:endParaRPr lang="th-TH" sz="3200" b="1" dirty="0"/>
          </a:p>
        </p:txBody>
      </p:sp>
      <p:pic>
        <p:nvPicPr>
          <p:cNvPr id="23554" name="Picture 2" descr="http://t0.gstatic.com/images?q=tbn:ANd9GcQTkiJe8pPtH42FVx_H3SfEw-WMwJDPgo6toRXQdj_SdQrN65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643313"/>
            <a:ext cx="4143404" cy="29065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4" name="AutoShape 2" descr="data:image/jpeg;base64,/9j/4AAQSkZJRgABAQAAAQABAAD/2wCEAAkGBxQPEBQUEBQQFhQUEBUUFBYUFBAVEBQVFhQXFhQWFhUYHCggGBolHBQUITEhJSkrLi4uFx8zODMsNygtLysBCgoKDg0OGxAQGywkICQsLCwsLCwsLCwsLCwsLCwsLCwsLCwsLCwsLCwsLCwsLCwsLCwsLCwsLCwsLCwsLCwsLP/AABEIAOEA4QMBEQACEQEDEQH/xAAbAAABBQEBAAAAAAAAAAAAAAAAAQIEBQYHA//EAEEQAAEDAQQGBgcGBQQDAAAAAAEAAgMRBAUhMQYSQVFhcRMiMoGRoQdCUnKxwdEUIzNiguFTkqLC8BVzsvEWQ5P/xAAaAQEAAgMBAAAAAAAAAAAAAAAAAQUCAwQG/8QALxEAAgIBAwQBAwQCAgMBAAAAAAECAxEEEjEFIUFREyIyYXGBkbEUQjOhI0PRY//aAAwDAQACEQMRAD8A7igBACAEAIAQAgBANc6mJy8lDaXIxkoLy0xssFRr9I7dH1v6svNcduvph5z+h21aC+zulj9TNW70iSHCGJjRveS4+AoFwWdVl/ov5O+vpC/3l/BR2rS21yZzObwYGt8wK+a5J6++XnB2Q6fRH/XJWy3jM/tyzHnI8/Nc7tsly2dEaKo8RRHc8nMk8ySsG/ZsSSFa8jIuHIkJkNJkiG85mdmaYcpHj5rZG6yPEma5aeqXMUWVl0vtkf8A7i4bnhrvOlfNb4a++PnJzz6dRLxgvLD6RXjCaFruLCWnwNfiuyvqr/3Rx2dIX+kv5NLdumFlnoOk1HH1ZOr55HxXfVrqbOyeP1K+3Q3V8rK/BfNNcl1p54OPgVSBUAIBEAqAEAIAQAgBACAEAIAQAgGvcAKmgAzJyChtLuwlngyF+adxRVbZx0r8tbKId+bu7xVbqOpQh2h3ZZ6fpllnefZGEva/J7UfvpHEewMIx+kYHvqVT26my1/Uy6p0lVS+lfueFlu6SXstNN5wb4lczkkbpTii0g0d/iP7mj5la3b6NLv9E6K54m+rX3iT5ZLB2P2a3bImR2Jo7MbRyaB8lqlcvLMHP2z1Fnd7J8Fr+eHsjevYjoHeyfBPmh7G9ezwksrT2mDvaPmFmrPTM1P8kSW6oneoB7tR8FmrJIzVkkQprhHqOI4OFfMLYr/ZmrfZW2i7ZI821G9uIWxTizappnrdV+T2U/cyOA9g4xn9JwHcuurVWVfazRdpKrV9S7+zdXHp7HLRtpHRO9oVMR+be/DirfT9ShPtPs/+in1HTJw7w7r/ALNhHIHAFpBBFQQag96s001lFY008McpIBACAEAqAEAIAQAgBACAEBWX3fcVjZrSuxPZaMXuPAfNaL9RCmOZM30aed0tsUcv0g0mmtpIcdSOuEbTh+o+sfLgvP6jW2Xfhej0Wm0NdPfGX7INgux82Qo32jl3b1xOSR0ysUTQ2K5o46Gms7e7HwGS0ysOaVrZbx2UnguKzVwjx3Od2I92WRozqVxz1c3x2MHNns1gGQC55Tk+WY5Y5YkAoAKQCZB5vgacwFsjbOPDJ3NEeSwA9kkeYW+OrkvuNita5Iktlc3MYbwuqF8JG2NiZWWu7mSZih3jA/uumNskb4zaKO23W+PEdZu8ZjmF0QtUjdGaZJuHSKaxn7t1WVxjdiw8vZPEea79Pq7KX2fb0c+o0ddy79n7On3BpDFbW/dmjwOtG7tj6jir/T6qFy7c+jz2o0tlDxLj2W66TmBACAEAIAQCoAQAgEQGf0p0nZYm0FHTOHVZsH5n7hw2ri1esjSvbOzSaOV8vS9nK7Za5LTIXyFz3uP/AEANg4LztlsrJbpM9LXVCqO2Kwi6uu4gKOmxOxuwc9/Jc8p+jVO7wjQw2euWA8u5cV2ojA5ZTwTI4Q3LxVZZfOfJpcmz0Wkg8LTa2RCsjmtHE49w2rbCmc/tRMYuXCKS1aWRt/Da5/E9Vv18l219Nk/ueDpjpJPnsV50ntEhpGxv6Wve74/JdkOmQfhs2f49UfukejZrxf2Y5+6ED4tXVHpKfFZg5aVcyX8il95NxMc//wAQfg1TLpH/AOY3aR8SX8nmdI7TF+LGP1sewrls6XBeGjL4Kp/bInWTSyN34jXM4jrN+q4rOmyX2vJhLSyXBe2a1MlFY3NcOB+O5cNlU4PEkc0ouPJ7LWQR57G1/A7x81vr1Eo9vBnGxorLRZyzPLfsXdXbGfB0xmpFNb7pD8WUa7d6p+hXVXc12ZvjPHZlNHI+CQFpcx7TgRgQV212OL3RZslGFkdsuDpmiOlrbVSOajZqYbGycRudwXoNHrlb9Muz/s89rNC6fqj3j/RqlYlcCAEAIBUAIAQAgM/pbpE2xR0bR0rx1G7B+d3D4rj1mqVMfyzs0ekd8vwuTlD3vnkJJL5HuqTtJXmpzcnukemjGNccLskai6bqEIqaF5zOwcAueUsnNZY5F1BZ9rvBVuo1WPpgcsp+iWAq1vJrCqJZBmL40moSyz0Jy18xX8o281babQZxKz+Drq03bdPgLr0NtFrPSWhxjacavq6Ujg31e/wXpNN0ycl3+lGq7qNVX01rP9Gwu7Q2yw0rH0jvakOt/Tl5K2q0FMPGf1Ku3X3WecfoX0ULWCjWtaNwAA8l1qKXCONyb5Y9ZEAgGvYHChAI3EAhQ4p8kptcFHeWiVlnrWMMcfWj6h8Mj3hcluips8Yf4OqrXXV8PP6mMvbRK0WI9JZ3F7BjVgpI0fmZ6w5eCp9V0yUV2+pFtTr6rvpsWH/0SLi0iE1GS0a/YR2XfQry+q0Oz6ocGd2nce8eC/VccwjmgihUptPKC7FVbLJqYjs+YXfTfu7Pk6a7M9mVNvsTZRjgRkdo/ZdldjgzojLaZ2WN0T6GocDUEeRBXdCee8To7SR0rQrSn7SBDMR0zRgf4gG33htHevQ6HW/Ktkuf7PO67ROp74/b/RrVZFaCAEAIBUAICvvy9WWSF0j9mDW7XOOTQtN9yqg5M3aemV01CJxu32yS1TOkf1nvdkNm5oG4Ly1tsrJOUj1VVcaYbVwaW5rsELauoXnM7uAXLKWTRbZuLuzQ7T3Ks1Wp/wBInLOfglKuNYIDLaU3oS7oIq1NA+mZJyYFcdP0v+75fB2aetY3yNRojok2ytEkwDpjjvbHwbx4+C9ro9EqlulyVOs10rXtj2j/AGapWBXCoAQAgBACARAFEBhdONFgWutFnbRw60jG5OG17RvG3f8AGn1+iTXyQX6ot9Brmmq7OHwRdGL16dmq89dgxPtN2HnvXiddp/jlujwzs1FWx5XBdrgOcQhEwVNusuoajsnyVhTbvWHydVU89mVVvsglbQ5jI7v2XXXZsZ0RlgzoLoXgglr2OqCMwRkQrCE8NSibpJTjh8M61olf4tsNTQSsoJG/Bw4Fen0epV0PyuTy+s0ronjw+C9C6zkBAKgBAISobByLTK/ftk51T91GS2Pc72n9+zhReb12p+WeFwj0/T9L8VeXyx+jt3UHSvGJ7A3Deq2cvBttn4RpLNFU1OQVfqr9i2rk5Jyx2JqqTSISpjFyeECJa7XqNc7Y1pJ7hVWlGhx3mbYQyyn9Hlh+0Wp80mPRjWFf4jyaHuAPkvUdMoTnnHZDqdvx1Ktef6Omr0B58VACARARrXeEUP4skbPec0HwJWudsIfc0jOFU5/amzxs192eU0jmhcdwe2p5CqxjqK5cSRlKi2PMX/BPW41CoAQCEKMZBye87P8A6feJDcIy4OG7o35juNR+kLyXU9Lhyh77o9Lp5/PpsvlGvXkGcoIBsjA4EHIqYycXlEp4eSglZqkg7CrSLysnbF5WSsvex67dZvab5jcuiizDwzdCWGV9xXq6yTtlZU0NHN9ph7Q+nEK0097pmpIjU6dX1uP8HaLJaGysa9hq17Q5p3gr1UJqcVJHk5xcZOL5R6rIxBAKgMr6QL4+z2fo2Gj5qtwzDPWPy71XdRv+OvauWWHTtP8ALZufCOcXTYumkA9UYu5bu9eck8I9FZLavybSNmQC5Zz2xcmcLfllixtBRUc5uUss528g51BikIObwglkiySFyuqNPGtfk2qOCBfWFnk9xdUeTbV96LD0XNH2eY7emx5Bgp8SvQ9K/wCOX6ld1bPyr9Daq1KoRAMnmaxpc8hrWipJNABxKxlJRWWTFOTwjnmkOm0kzjFYtYNrTXA+8f7o9Ucc+SpNV1Fv6a+PZeaXpsYrdd/BTQaPvk60z6E5+s/vJVRKxt5fc7/ljHtFDp9GsOo/Hc4fMLFWEq/PJYaL6SS2SZsFpLjGXBvWNTHXIg7W1orXRa6UZKMnlM4dZooWQdla7nTar0JQCoAQGA9Kdl/Ak96M/wDJv9ypurQ+2Rc9In3lH9yTdNpEkMZriWNrvrTHzXg9TU4WPt2ybbIuMmiYucwCqAo7a8OeSMlZ1JqKTOytYiRyszYZ69rLqPqOy7yO0LupnuRvg8o1/o1vntWZ53vi/vb8/Feg6ZqP/U/2Kfqunw/lX7m/VyUoIAqoBxnSq9PtVqkeDVgOpHu1G4A95qe9eX1l3y2t+D1eio+KpLy+S3uKydHECe0/rH5DwVfN5ZjbLdIvLGzb3BVets4gjlsfgkk0XDGLk8I1kOSTWKu9PQqo/k3RjgQLpJGWqHpGOafWaR4hSiU8PJUaEXyLFNJFOdVryAScmPbgCeBrnyVp0/UxqltlwzHqOmd0FOHdo6hG8OALSCDiCDUHkV6FNPujz7TXZkC976hsjazPAOxoxe7k1abtRXUsyZtp09lrxFHNr4vqe85NRgLYgahlcAPaedpXn9VrJXP0vRf6fS16aOX3ZZ3ZdjYBhi45uOfIbgq9vJM7HJk0rEwGlYkmY0rprspnqGu/PD5rdV+Dqp+15OvWWuo2ueo2vOmK9nD7UeTl9zPVZGIIDHek+n2WP/fFP5HKs6r/AMS/UtOk/wDM/wBDPXOfuWcj8SvJ3JORbWd5FgLW8bfGi5Xp4Pwa/jiectoc7Mn5KY1RjwiVCKPErJmY0qCSNbYOkYW7aVHPYs6p7ZZMovDKCw2t0ErJGdpjw4d2YPPEd6tarHCSmvBstrVkHF+TuFktDZY2yMNWvaHDkRUL1sJqcVJeTyE4OEnF+D1WRiUumF4fZ7HI4GjnDUb7zsK9wqe5cust+Ols6tFV8lyRya67N0krW7K1PIYleVk8I9TN7UbULmzg4SzjbQAKjtnum2czeWR7RJU0GSsdHRtW98myEfJ5Bd5mOCyIFCkgrr0uZlox7L/aG3mNqyTNkLXAp23FaYsIpKD8r3srzC2KyS4ZtdlUvuiPs2jTnO1pnjE46tS483FYOWeSXeksRRoLLZmxN1WAAeZ4k7SsGznlJyeWehWIGlQDxtMwjaXONABUqEsmUVl4RS6OWF14W0OcOoxwe/cGtPUZ3kDzVnoNP8li9InWXKinC5Z1mi9OeZFQCIDnnpPtwc+KFuJaC93N2DR4V8VSdVsTagXfSa2lKz9iPZYtSNrdzQO+mK81N5eTubyx5WAEKgkaViBqgka5QSjO3pFqyVGThrd+3zVjTLMTojwdD9G14dJZnRHOJ+HuuxHnrBel6Zbuq2+jz3VKttu72a5WRWHPvSjbMYYhudI7/i3+5UvVbPth+5ddIr+6f7FFovD238mj4n5Kisfgs734NHAKuHNcl8sVs5ZPsTp5NUfBVemq+SZoisshK8Xo3jgpAoUkDlkQKpAIBFAEUEjVBJHttrbC3WeaDZvJ3AKEsmUYuTwjPwxT3nMGRijQan2GD2nHaV16fTStliP8m2y2vTQy+Tp9xXOyxxCOPm5x7T3bz9Ni9Pp6I0w2xPN6i+V090iyW80ggKy/r5ZY4i9+eTG+s924fVc+ovjTDc/2N+n08rp7YnL7EH2qd08uPX1juLtjRwAp4BeT1Nzm3J8s9MoxqrUIl4VwmoQqCRpUEjSsQNKgkaVBJUXpHWOvsu8jh9F1UP6sG5cll6ObZ0ds1DlLGW/qHWb8D4q86ZZtux7RwdVr3U7vTOqL0R5w5Fp3aekt0u5mqwdzQT5krzPUJ7r3+D0/TYbaF+SdcUerA3jV3icPKiq5v6jKx5kW9jHW7lxax4rOezgW0vq7l/hWWkr2wz7EFhHmF1mY4KSBykgUKQKpIBACAaSsSTwtlpETC92Q8SdgCJZM4xcnhFFdF1y3pOSSWxt7TtjR7Ld7iu/SaR3PHjyZajUw0sML7jqF2XbHZoxHC0NaPEne47SvS1VRqjtijzlts7ZbpsmLYawQFffV7R2SIySHLBrR2nO2NC033RphuZuooldNRicsnnlvKcySmjRhh2WN9lvFeW1WplZLdI9LVVDTw2x5LuKIMaGtFABgq6Tz3Zi3nuxViQNKgkaVBIhWLJGlQBpUEkCVus143tPiMQt0HiSZuZXXJaOitML/AGZWV5E0PkSrbTy22xf5MNTDfVJfg7evVZPIHDr5l17TM7fNIf6yvKXy3WSf5PX6eO2qK/CNXY2asbBuY0eAC4G8s55ck2yuprHc1cmpju2x9s0z8HmCutdkZjgpAoUkC1UgWqkgWqAKoAqgEUEma0gldNOyBmJqBTe92XkR4lbqoOTSXk6IYhBzZ0+5btbZYGRM9UYna5x7TjzXraKlVBRR5m+12zc2T1uNQICNeNuZZ43SSmjWip+QG8la7LI1xcpGddcrJKMeTlF426W87RrO6rB2R6sbfm4ry+r1btlufHhHp6KI6avC5ZcQQtjaGtFAP8qeKrJSb7mLbbHFYgRQBqxJGlQSNKhkjSoJGuUAix5hbDc+DOvGqTwPwVlF8MyfdHV//IBvV9/kHm/8Y5VK6rid7ifEqhk8ts9IliODcNC4ziZ6tdgeJCwazNMwa7oQLaSOCECgqQKpIFUgVAFUAiAEBS6IxdNemsfVMj/5eq34hWnTYKVy/A18tumwvJ1NelPOAgAmiZByvSy+nW+cRQ/hMdRu5x2vPDdw5rzev1fySwuEej0OmVEN8uWSrHZWwsDW952k71Syllm6UnJ5PZYmIhUEjSoJGlYgQqCRqgkaVBJ5ynAouSY8kZmY5rN8G5lFah13+874rvh9qMlwTf8AUDvXR8rNPwor3ChPArUzbyjcAriOJj6p5IFWRAoKkDgVIAFCBaqQLVCAqhIVQCVUAq/R+aXi8H+HKP62n5FXPS/+b9jDqffTr9Tp69EeeBAZH0h3z0EIhYaPmrU7WxjteOXiqzqOo2Q2Llll03T/ACT3y4RmLisPRs1iOs8eDdgXmLJZeC5tnl4LIrSahCoMhpUAaVBIhUEjSoA0rEkaVBJ42g4KYmyCPFmY5rN8Gb4KK1n7x/vH4rvh9qJXBJ+xHct/xsw+SPs8ryj1JpW+zK8eDiFFqxNr8il7q4v8Gssz9ZjTvY0+ICr5dmc0uT2CGI5SBaqSBaoBQVICqkC1QgKoAqgEqoJKW5JegvVlcnSlvdI2g83BWfT57bYsnVx36Z/g6uvUnmQJoMdihvAOQ2+0/b7c5+bNbD/bZgPH+5eT1t/yTcv4PU6er4KEvJdqsMREAhUEjViBFBI1QSNKgkaVAEKgkizOqVmkborCEizCPgmXBnpTUk7yfNWUVwieInTv/HuCvv8AHPPf5JidMbP0dunG9+uP1gO+JKrNdDbfIttBPdRH8Fhc81YmDgR/KafCiqrPuM7I92WAWCNQqkgVSBaqSBUAtUAKQFUAIBFAM9pGwskZI3PDHc5pqP8AOC30yx39HRXiUXFnV7ttYnhjkbk9jXeIxC9lVPfBSR5W2DhNxfhlHp7ev2eylrT15uoN4b658MP1BcnUL/jqwuWdnT6Plty+F3MZo9ZtSPWOb8vdGX+cl5S2XfBe3Sy8FotJqEKgkRQBpUEiFQSNKgDSsSRChJ5yOoESyyYrLIqzN4j3arXHc0+OxTFZkkYyKu57P0tohZ7UrAeWsK+VVbaeO6yK/JhqZ7KpP8HcV6vaeQyc29J9k1Z4pRk+MtPNhqPJ3kqTqteJqXsvukWZhKH7lHcs3UcNrXB478D8lQ3ryWcl3L+N+sARtWk52sD1JiLVSQKgCqkC1QBVAFVICqgBVAQb4s3SREDMdYcx+1VnCWGbK5bZFn6Or7aInwyuDejrI0uNBqZuHccf1L0fTdStjhJ8dys6npnvU4rnt+5nb7t5vK2VbXox1WcGA4u5n6Kt12p+Sbl4XBY6Wj/Hq78suGtAAAyAoFUt57j8gSoAigCEqCRpUEiFQBpUEiFQBpUEkaZ9Ss4o2xWDzUmZHvJ9Iqe07yGK3UrMs+iOZE/0d2PpLaHbImOf3nqj4nwV502vddn0cHVLNtO32dVqvRYPNZM3p/YOmsbiB1oiJByGDvInwXD1CrfS2vB39Ot2XLPnscwuybUkFcj1TyP+BeYmso9LJZRf2aTUcWnKvmuE1zjuWSeCsjQKpIFqgFqpICqAEAIAqgCqASqgFJb7k1nl0ZABNSDXA8KLfG3C7nRG3t3J93WFsLaDFxzO/lwWqc9xhOW4lLAwEUAQlQSNUEiFAIViyRpUAQqCTxmfRTFGcY5I6zNoBAVl7S1fqjJop37V10RxHPsiJv8A0aXf0dndKRjK/D3WYDz1l6bplW2tyfkoOq27rdq8GwVmVY2RgcCHCoIII3g4FQ0msMlNp5RxK+rvNltEkR9Rx1TvacWHwovKaip1WOJ63TWq2pSLCCbpI2u29l3MZHvFFWWx2yNi7PBPsk+w930Ws1zh5RLqsjSLVAFUIBSBUAIAQCICvt17Miw7TtwyHMrZGtvk2RrbK4XtNIfu2V4NY5xW+OnzwmzNquP3MH3nPH+Iwj32Ob9FMtM1ymglXL7WTLFfDZDR3VPHsnvXNKpruiJVNFiStJrEUEiFQBCoA1QSIhIyR9AiWSUskRxqszclgEJEfJqNLjsGHE7FlGO54MX6KayWd08rWNxdI8NHMnM/FWVdbnJRQsmqoOT8Hb7DZWwxsjZ2WMDRyAovW1wUIqK8Hj5zc5OT8khZmIiAxPpJufXjbaGDGPqv4sJwPcT5qq6np90fkXjktul6jbL43w+DC3ZaNR1Hdl2B4HYV52yG5F7JeS1c2houIckuzWmuDs9h3qTTOv0SlJqCqAWqAKoAqgCqkFdfNtMTKN7TsBwG0rZVHc+5srjlk/QzRJs7RPaQSwnqMxGtj2ncNw2r0Oh0Kmt8+PCODX69wfx1/uzodngbG0NY1rWjINAA8ArqMIx7JYKOUnJ5byOkjDhRwBBzBAIPcVLinyE2u6MLphocwMdNZW6paNZ8Y7JaMywbCN2SqNboI431/wAFvouoST+OzjwzO3JbS8ajji0YHaR+y81dDHdFvZHHctFzmoQlQBCVBI0oSMe+iJZJSyRXuqVmbksCISACEMrr1nqQwZNz4uXVRDC3PyI+2av0a3PUutLxgKsj5+u75eK9B0uj/wBr/Yp+q6jipfudCV0UgIAQDJow9pa4AhwIIORBwIWMkmsMlNp5RxrSW53WOd0ZqWHrRu9phy7xkeXFeX1WndNjj48HqtHqFfWpefJ6XfaOkbqnttGH5m/UKsuhh5N/DJC0GRIgtNMDl5qTXKvyiY11ckNDWBaoAqgCqAKqQZ+9h0lpazfqM/mP7rt00c4Xtm5PbW5HZIYgxrWtFA1oaBuAFAvZxWFg8jJtvLHrIgVAJRAcbmh6C3vY3Jsz2jka0HmF4/Ww2ykj1lM99Ck/RcFVJAlVAEQk8pJac0SMlHJHc6uazNqWBqEioDxtdo6Jv5jg3hvK2Vw3v8GPJCue7X2udsTM3HrH2W+s48lZ0Uu2aijDUXxprcn+x2iw2RsMbY4xRrGho7vmvVVwUIqK8Hk5zc5OUvJIWZgCARAKgKbSi4222EswD24xu3O3HgciuXVadXQx58HTpdS6LM+PJyGSN8Eha4Fr2OoQcwQvMWQcW4yPUxnGyO5cFxBMJW6wzHaG47xwXBODiwuzwxy1mQ6OQtyQhxTJUdqBzw+CGl1nuChhgWqECVTIKC9yY7Q1+7VcObT+y7tNPGH6ZuS3QcTslmnEjGvaatc0OB4EVC9pCSlFNHkpRcZOLPRZGIIBHOpichmobx3Bxt8/2i3PkGTpXvHu40+S8drbFKUpez1tMPjpjF+i4JVUYjHvAzTBko5I75icsFkkbFDB5qTMEAiASWQMbrOy2DaTuWUYuTwiGymkkdK/aXOIAA8AAF3Qhj6UT2iss6tobo/9jiq+nTSULz7I2MB4fFen0WlVMO/LPMa3VO+fbhcGhXacQqAEAiAVAIgMtppox9rb0kQAmaOQkaPVPHcVXa3R/Kt0eV/2WGh1vwy2y+1/9HMY5HRP2hzSQQR4ghednD/Vno+01lFzBMJRVufrN2jiN4XDODiyM45HLAyBAK15GRQhpM9m2o7QEMHWerbSOSGGxkW9IBKzqkazcRx3hbap7X3JhmLJuh+lv2UdDaNbo69VwFTHXMEbW17x8PQaLXKtbJ8eGcGu6e7Hvr5Oi2S3xzN1opGPH5XA/wDSu4WwmsxZRzqnB4kmh1otbIxWR7Gje5wA81MpxjyyIwlLskYLTDTJsrDDZSS12D5Mqja1gzx2n/tU+t16ktlf8lzounNS32/x/wDTPXVF0YJI6x8gvOXS3dkW8lklumJWjAUUhikyBACAEA2WQMGs7LYNp4BZRi5PCIbKa02gyOqe4DILthBRWETwdC0G0W6Gk9oH3hH3bD6gPrH83wXoNBo9n/knz4KDqGt+T/xw48/k2oVqVQIBUAIAQAgEQAgMtpdom21gyQ0bMBybJwduPHx4V2s0St+qPP8AZYaLXOl7Zd4/0cyex8EhDg5j2mhBwIXn7K2ntkj0cZRnHK7os7LbWyYGjX/0u5biuKdTj3RHdHu4UzWklPIiEggFQCIDwtFka/PA7wtsLXEEQ3c4HquHmCt8dQkHh8h/p7j2nDzJR6hMhJLglQWNrMczx+i0ztcicklaQCAEAIAQHjabU2PPF3s7ua2Qrcv0I5KqWR0rsaknAADwAAXZCGOyJ7RXc6Dodof0RbNaQDJmyM4hnF293w55X2i0Oz67OSh13UPk+ivj37NsrYqRUAIAQAgBACAEAiAEBTaQ6OxW1vXGq8DqyN7Q4H2hwXLqNLC5d+fZ06bVzoeY8ejl9+XDNYnUlb1Seq9tTG7v2HgV5+/TWUv6l+56PTauu9fTz6PGy3i5uDus3+ociuGdSlwb3H0WMMjZOwR7pwd+65pQlHkjOORxFFgZZBACAEAIAQAgBACAEA2V4YKvIHxPILKMXLgjPor7ReRODMBv9Y/RdEKUu7CQ267sltT9SFpcdp9VvFzti7aaJ2vEEa7tRCmOZM6dozopHYwHuo+anaIwbvDBs55q/wBLooU933Z57Va6d/Zdl6NFRdxwioAQAgBACAEAIAQCIAQAgGTQte0teA5pFCCAQRxBWMoqSwyYycXlGJv3QBrqusjtU59G6up+l2be+qqtR0xPvX2/Bbafqko9rO69mGvC7pbM7VmY5hrgTkfdcMD3KotpnW8TRc1X12rMXkdDeT24Gjh+bPxXLKmLM9pKjvFhzDmnxC0uiXgjDJDJGu7L2nvofArW4SXKGT06M7ljknchNQ7imUMoNU7imRlCiM7imUMoY9zW9pzRzIr4LJRk+EMkeS3xjKruQoPErYqJPkdyJLeTj2aN5Z+K3Roiue42+zxs9nfM/Vja97zsaC49/wBVvhXKTxFETshWst4NlcegDnUda3ao/hsILj7zsh3eKttP0xvvZ/BUanqq4qX7m9sNijgYGRNaxo2AeZ3niriuuMFiKwU9lkrJbpPLJCzMBEAqAEAIAQAgBACARACAEAIAQAgGTwNkaWva1zTmHAFp5grGUVJYaJjJxeUzMXnoHZpcY9aJ35cWfyn5UXBb02qfHYsKup3Q57/qZi3aA2ln4ZjkHA6rvB2HmuCzpdsft7lhX1WqX3Joo7Vcloi/EhlHHVJHiKhcctNbDmLO2GqpnxJEEOLdpHiFpcfaNycXwPFpf7bv5isNkfQwhTaX+2/+Ypsj6GEebpCcyTzJKyUfSJ7Ik2W7Jpfw4pXcmOI8aUW6NFkuIs1T1FUeZIu7DoPapO01kY/O4V8G1XVX026XPY47Op0x47mlu30fQsoZ3vkO4dRnlj5rvq6XXHvN5K+3qtsu0Fg1disMcDdWJjGN3NAHjvVjCuMFiKwV07JTeZPJ70WZgKgBAIgFQAgBACAEAIAQCIAQAgFQCIAQAgFQCKEBVIM/pJkq7Undpjm16doqkt5L+n7SPYcwsa+TZZwb/RjMK4oKLUGxCtIFWwWRCBCRUAiAVACAEABACAEAIAQH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76" name="AutoShape 4" descr="data:image/jpeg;base64,/9j/4AAQSkZJRgABAQAAAQABAAD/2wCEAAkGBxQPEBQUEBQQFhQUEBUUFBYUFBAVEBQVFhQXFhQWFhUYHCggGBolHBQUITEhJSkrLi4uFx8zODMsNygtLysBCgoKDg0OGxAQGywkICQsLCwsLCwsLCwsLCwsLCwsLCwsLCwsLCwsLCwsLCwsLCwsLCwsLCwsLCwsLCwsLCwsLP/AABEIAOEA4QMBEQACEQEDEQH/xAAbAAABBQEBAAAAAAAAAAAAAAAAAQIEBQYHA//EAEEQAAEDAQQGBgcGBQQDAAAAAAEAAgMRBAUhMQYSQVFhcRMiMoGRoQdCUnKxwdEUIzNiguFTkqLC8BVzsvEWQ5P/xAAaAQEAAgMBAAAAAAAAAAAAAAAAAQUCAwQG/8QALxEAAgIBAwQBAwQCAgMBAAAAAAECAxEEEjEFIUFREyIyYXGBkbEUQjOhI0PRY//aAAwDAQACEQMRAD8A7igBACAEAIAQAgBANc6mJy8lDaXIxkoLy0xssFRr9I7dH1v6svNcduvph5z+h21aC+zulj9TNW70iSHCGJjRveS4+AoFwWdVl/ov5O+vpC/3l/BR2rS21yZzObwYGt8wK+a5J6++XnB2Q6fRH/XJWy3jM/tyzHnI8/Nc7tsly2dEaKo8RRHc8nMk8ySsG/ZsSSFa8jIuHIkJkNJkiG85mdmaYcpHj5rZG6yPEma5aeqXMUWVl0vtkf8A7i4bnhrvOlfNb4a++PnJzz6dRLxgvLD6RXjCaFruLCWnwNfiuyvqr/3Rx2dIX+kv5NLdumFlnoOk1HH1ZOr55HxXfVrqbOyeP1K+3Q3V8rK/BfNNcl1p54OPgVSBUAIBEAqAEAIAQAgBACAEAIAQAgGvcAKmgAzJyChtLuwlngyF+adxRVbZx0r8tbKId+bu7xVbqOpQh2h3ZZ6fpllnefZGEva/J7UfvpHEewMIx+kYHvqVT26my1/Uy6p0lVS+lfueFlu6SXstNN5wb4lczkkbpTii0g0d/iP7mj5la3b6NLv9E6K54m+rX3iT5ZLB2P2a3bImR2Jo7MbRyaB8lqlcvLMHP2z1Fnd7J8Fr+eHsjevYjoHeyfBPmh7G9ezwksrT2mDvaPmFmrPTM1P8kSW6oneoB7tR8FmrJIzVkkQprhHqOI4OFfMLYr/ZmrfZW2i7ZI821G9uIWxTizappnrdV+T2U/cyOA9g4xn9JwHcuurVWVfazRdpKrV9S7+zdXHp7HLRtpHRO9oVMR+be/DirfT9ShPtPs/+in1HTJw7w7r/ALNhHIHAFpBBFQQag96s001lFY008McpIBACAEAqAEAIAQAgBACAEBWX3fcVjZrSuxPZaMXuPAfNaL9RCmOZM30aed0tsUcv0g0mmtpIcdSOuEbTh+o+sfLgvP6jW2Xfhej0Wm0NdPfGX7INgux82Qo32jl3b1xOSR0ysUTQ2K5o46Gms7e7HwGS0ysOaVrZbx2UnguKzVwjx3Od2I92WRozqVxz1c3x2MHNns1gGQC55Tk+WY5Y5YkAoAKQCZB5vgacwFsjbOPDJ3NEeSwA9kkeYW+OrkvuNita5Iktlc3MYbwuqF8JG2NiZWWu7mSZih3jA/uumNskb4zaKO23W+PEdZu8ZjmF0QtUjdGaZJuHSKaxn7t1WVxjdiw8vZPEea79Pq7KX2fb0c+o0ddy79n7On3BpDFbW/dmjwOtG7tj6jir/T6qFy7c+jz2o0tlDxLj2W66TmBACAEAIAQCoAQAgEQGf0p0nZYm0FHTOHVZsH5n7hw2ri1esjSvbOzSaOV8vS9nK7Za5LTIXyFz3uP/AEANg4LztlsrJbpM9LXVCqO2Kwi6uu4gKOmxOxuwc9/Jc8p+jVO7wjQw2euWA8u5cV2ojA5ZTwTI4Q3LxVZZfOfJpcmz0Wkg8LTa2RCsjmtHE49w2rbCmc/tRMYuXCKS1aWRt/Da5/E9Vv18l219Nk/ueDpjpJPnsV50ntEhpGxv6Wve74/JdkOmQfhs2f49UfukejZrxf2Y5+6ED4tXVHpKfFZg5aVcyX8il95NxMc//wAQfg1TLpH/AOY3aR8SX8nmdI7TF+LGP1sewrls6XBeGjL4Kp/bInWTSyN34jXM4jrN+q4rOmyX2vJhLSyXBe2a1MlFY3NcOB+O5cNlU4PEkc0ouPJ7LWQR57G1/A7x81vr1Eo9vBnGxorLRZyzPLfsXdXbGfB0xmpFNb7pD8WUa7d6p+hXVXc12ZvjPHZlNHI+CQFpcx7TgRgQV212OL3RZslGFkdsuDpmiOlrbVSOajZqYbGycRudwXoNHrlb9Muz/s89rNC6fqj3j/RqlYlcCAEAIBUAIAQAgM/pbpE2xR0bR0rx1G7B+d3D4rj1mqVMfyzs0ekd8vwuTlD3vnkJJL5HuqTtJXmpzcnukemjGNccLskai6bqEIqaF5zOwcAueUsnNZY5F1BZ9rvBVuo1WPpgcsp+iWAq1vJrCqJZBmL40moSyz0Jy18xX8o281babQZxKz+Drq03bdPgLr0NtFrPSWhxjacavq6Ujg31e/wXpNN0ycl3+lGq7qNVX01rP9Gwu7Q2yw0rH0jvakOt/Tl5K2q0FMPGf1Ku3X3WecfoX0ULWCjWtaNwAA8l1qKXCONyb5Y9ZEAgGvYHChAI3EAhQ4p8kptcFHeWiVlnrWMMcfWj6h8Mj3hcluips8Yf4OqrXXV8PP6mMvbRK0WI9JZ3F7BjVgpI0fmZ6w5eCp9V0yUV2+pFtTr6rvpsWH/0SLi0iE1GS0a/YR2XfQry+q0Oz6ocGd2nce8eC/VccwjmgihUptPKC7FVbLJqYjs+YXfTfu7Pk6a7M9mVNvsTZRjgRkdo/ZdldjgzojLaZ2WN0T6GocDUEeRBXdCee8To7SR0rQrSn7SBDMR0zRgf4gG33htHevQ6HW/Ktkuf7PO67ROp74/b/RrVZFaCAEAIBUAICvvy9WWSF0j9mDW7XOOTQtN9yqg5M3aemV01CJxu32yS1TOkf1nvdkNm5oG4Ly1tsrJOUj1VVcaYbVwaW5rsELauoXnM7uAXLKWTRbZuLuzQ7T3Ks1Wp/wBInLOfglKuNYIDLaU3oS7oIq1NA+mZJyYFcdP0v+75fB2aetY3yNRojok2ytEkwDpjjvbHwbx4+C9ro9EqlulyVOs10rXtj2j/AGapWBXCoAQAgBACARAFEBhdONFgWutFnbRw60jG5OG17RvG3f8AGn1+iTXyQX6ot9Brmmq7OHwRdGL16dmq89dgxPtN2HnvXiddp/jlujwzs1FWx5XBdrgOcQhEwVNusuoajsnyVhTbvWHydVU89mVVvsglbQ5jI7v2XXXZsZ0RlgzoLoXgglr2OqCMwRkQrCE8NSibpJTjh8M61olf4tsNTQSsoJG/Bw4Fen0epV0PyuTy+s0ronjw+C9C6zkBAKgBAISobByLTK/ftk51T91GS2Pc72n9+zhReb12p+WeFwj0/T9L8VeXyx+jt3UHSvGJ7A3Deq2cvBttn4RpLNFU1OQVfqr9i2rk5Jyx2JqqTSISpjFyeECJa7XqNc7Y1pJ7hVWlGhx3mbYQyyn9Hlh+0Wp80mPRjWFf4jyaHuAPkvUdMoTnnHZDqdvx1Ktef6Omr0B58VACARARrXeEUP4skbPec0HwJWudsIfc0jOFU5/amzxs192eU0jmhcdwe2p5CqxjqK5cSRlKi2PMX/BPW41CoAQCEKMZBye87P8A6feJDcIy4OG7o35juNR+kLyXU9Lhyh77o9Lp5/PpsvlGvXkGcoIBsjA4EHIqYycXlEp4eSglZqkg7CrSLysnbF5WSsvex67dZvab5jcuiizDwzdCWGV9xXq6yTtlZU0NHN9ph7Q+nEK0097pmpIjU6dX1uP8HaLJaGysa9hq17Q5p3gr1UJqcVJHk5xcZOL5R6rIxBAKgMr6QL4+z2fo2Gj5qtwzDPWPy71XdRv+OvauWWHTtP8ALZufCOcXTYumkA9UYu5bu9eck8I9FZLavybSNmQC5Zz2xcmcLfllixtBRUc5uUss528g51BikIObwglkiySFyuqNPGtfk2qOCBfWFnk9xdUeTbV96LD0XNH2eY7emx5Bgp8SvQ9K/wCOX6ld1bPyr9Daq1KoRAMnmaxpc8hrWipJNABxKxlJRWWTFOTwjnmkOm0kzjFYtYNrTXA+8f7o9Ucc+SpNV1Fv6a+PZeaXpsYrdd/BTQaPvk60z6E5+s/vJVRKxt5fc7/ljHtFDp9GsOo/Hc4fMLFWEq/PJYaL6SS2SZsFpLjGXBvWNTHXIg7W1orXRa6UZKMnlM4dZooWQdla7nTar0JQCoAQGA9Kdl/Ak96M/wDJv9ypurQ+2Rc9In3lH9yTdNpEkMZriWNrvrTHzXg9TU4WPt2ybbIuMmiYucwCqAo7a8OeSMlZ1JqKTOytYiRyszYZ69rLqPqOy7yO0LupnuRvg8o1/o1vntWZ53vi/vb8/Feg6ZqP/U/2Kfqunw/lX7m/VyUoIAqoBxnSq9PtVqkeDVgOpHu1G4A95qe9eX1l3y2t+D1eio+KpLy+S3uKydHECe0/rH5DwVfN5ZjbLdIvLGzb3BVets4gjlsfgkk0XDGLk8I1kOSTWKu9PQqo/k3RjgQLpJGWqHpGOafWaR4hSiU8PJUaEXyLFNJFOdVryAScmPbgCeBrnyVp0/UxqltlwzHqOmd0FOHdo6hG8OALSCDiCDUHkV6FNPujz7TXZkC976hsjazPAOxoxe7k1abtRXUsyZtp09lrxFHNr4vqe85NRgLYgahlcAPaedpXn9VrJXP0vRf6fS16aOX3ZZ3ZdjYBhi45uOfIbgq9vJM7HJk0rEwGlYkmY0rprspnqGu/PD5rdV+Dqp+15OvWWuo2ueo2vOmK9nD7UeTl9zPVZGIIDHek+n2WP/fFP5HKs6r/AMS/UtOk/wDM/wBDPXOfuWcj8SvJ3JORbWd5FgLW8bfGi5Xp4Pwa/jiectoc7Mn5KY1RjwiVCKPErJmY0qCSNbYOkYW7aVHPYs6p7ZZMovDKCw2t0ErJGdpjw4d2YPPEd6tarHCSmvBstrVkHF+TuFktDZY2yMNWvaHDkRUL1sJqcVJeTyE4OEnF+D1WRiUumF4fZ7HI4GjnDUb7zsK9wqe5cust+Ols6tFV8lyRya67N0krW7K1PIYleVk8I9TN7UbULmzg4SzjbQAKjtnum2czeWR7RJU0GSsdHRtW98myEfJ5Bd5mOCyIFCkgrr0uZlox7L/aG3mNqyTNkLXAp23FaYsIpKD8r3srzC2KyS4ZtdlUvuiPs2jTnO1pnjE46tS483FYOWeSXeksRRoLLZmxN1WAAeZ4k7SsGznlJyeWehWIGlQDxtMwjaXONABUqEsmUVl4RS6OWF14W0OcOoxwe/cGtPUZ3kDzVnoNP8li9InWXKinC5Z1mi9OeZFQCIDnnpPtwc+KFuJaC93N2DR4V8VSdVsTagXfSa2lKz9iPZYtSNrdzQO+mK81N5eTubyx5WAEKgkaViBqgka5QSjO3pFqyVGThrd+3zVjTLMTojwdD9G14dJZnRHOJ+HuuxHnrBel6Zbuq2+jz3VKttu72a5WRWHPvSjbMYYhudI7/i3+5UvVbPth+5ddIr+6f7FFovD238mj4n5Kisfgs734NHAKuHNcl8sVs5ZPsTp5NUfBVemq+SZoisshK8Xo3jgpAoUkDlkQKpAIBFAEUEjVBJHttrbC3WeaDZvJ3AKEsmUYuTwjPwxT3nMGRijQan2GD2nHaV16fTStliP8m2y2vTQy+Tp9xXOyxxCOPm5x7T3bz9Ni9Pp6I0w2xPN6i+V090iyW80ggKy/r5ZY4i9+eTG+s924fVc+ovjTDc/2N+n08rp7YnL7EH2qd08uPX1juLtjRwAp4BeT1Nzm3J8s9MoxqrUIl4VwmoQqCRpUEjSsQNKgkaVBJUXpHWOvsu8jh9F1UP6sG5cll6ObZ0ds1DlLGW/qHWb8D4q86ZZtux7RwdVr3U7vTOqL0R5w5Fp3aekt0u5mqwdzQT5krzPUJ7r3+D0/TYbaF+SdcUerA3jV3icPKiq5v6jKx5kW9jHW7lxax4rOezgW0vq7l/hWWkr2wz7EFhHmF1mY4KSBykgUKQKpIBACAaSsSTwtlpETC92Q8SdgCJZM4xcnhFFdF1y3pOSSWxt7TtjR7Ld7iu/SaR3PHjyZajUw0sML7jqF2XbHZoxHC0NaPEne47SvS1VRqjtijzlts7ZbpsmLYawQFffV7R2SIySHLBrR2nO2NC033RphuZuooldNRicsnnlvKcySmjRhh2WN9lvFeW1WplZLdI9LVVDTw2x5LuKIMaGtFABgq6Tz3Zi3nuxViQNKgkaVBIhWLJGlQBpUEkCVus143tPiMQt0HiSZuZXXJaOitML/AGZWV5E0PkSrbTy22xf5MNTDfVJfg7evVZPIHDr5l17TM7fNIf6yvKXy3WSf5PX6eO2qK/CNXY2asbBuY0eAC4G8s55ck2yuprHc1cmpju2x9s0z8HmCutdkZjgpAoUkC1UgWqkgWqAKoAqgEUEma0gldNOyBmJqBTe92XkR4lbqoOTSXk6IYhBzZ0+5btbZYGRM9UYna5x7TjzXraKlVBRR5m+12zc2T1uNQICNeNuZZ43SSmjWip+QG8la7LI1xcpGddcrJKMeTlF426W87RrO6rB2R6sbfm4ry+r1btlufHhHp6KI6avC5ZcQQtjaGtFAP8qeKrJSb7mLbbHFYgRQBqxJGlQSNKhkjSoJGuUAix5hbDc+DOvGqTwPwVlF8MyfdHV//IBvV9/kHm/8Y5VK6rid7ifEqhk8ts9IliODcNC4ziZ6tdgeJCwazNMwa7oQLaSOCECgqQKpIFUgVAFUAiAEBS6IxdNemsfVMj/5eq34hWnTYKVy/A18tumwvJ1NelPOAgAmiZByvSy+nW+cRQ/hMdRu5x2vPDdw5rzev1fySwuEej0OmVEN8uWSrHZWwsDW952k71Syllm6UnJ5PZYmIhUEjSoJGlYgQqCRqgkaVBJ5ynAouSY8kZmY5rN8G5lFah13+874rvh9qMlwTf8AUDvXR8rNPwor3ChPArUzbyjcAriOJj6p5IFWRAoKkDgVIAFCBaqQLVCAqhIVQCVUAq/R+aXi8H+HKP62n5FXPS/+b9jDqffTr9Tp69EeeBAZH0h3z0EIhYaPmrU7WxjteOXiqzqOo2Q2Llll03T/ACT3y4RmLisPRs1iOs8eDdgXmLJZeC5tnl4LIrSahCoMhpUAaVBIhUEjSoA0rEkaVBJ42g4KYmyCPFmY5rN8Gb4KK1n7x/vH4rvh9qJXBJ+xHct/xsw+SPs8ryj1JpW+zK8eDiFFqxNr8il7q4v8Gssz9ZjTvY0+ICr5dmc0uT2CGI5SBaqSBaoBQVICqkC1QgKoAqgEqoJKW5JegvVlcnSlvdI2g83BWfT57bYsnVx36Z/g6uvUnmQJoMdihvAOQ2+0/b7c5+bNbD/bZgPH+5eT1t/yTcv4PU6er4KEvJdqsMREAhUEjViBFBI1QSNKgkaVAEKgkizOqVmkborCEizCPgmXBnpTUk7yfNWUVwieInTv/HuCvv8AHPPf5JidMbP0dunG9+uP1gO+JKrNdDbfIttBPdRH8Fhc81YmDgR/KafCiqrPuM7I92WAWCNQqkgVSBaqSBUAtUAKQFUAIBFAM9pGwskZI3PDHc5pqP8AOC30yx39HRXiUXFnV7ttYnhjkbk9jXeIxC9lVPfBSR5W2DhNxfhlHp7ev2eylrT15uoN4b658MP1BcnUL/jqwuWdnT6Plty+F3MZo9ZtSPWOb8vdGX+cl5S2XfBe3Sy8FotJqEKgkRQBpUEiFQSNKgDSsSRChJ5yOoESyyYrLIqzN4j3arXHc0+OxTFZkkYyKu57P0tohZ7UrAeWsK+VVbaeO6yK/JhqZ7KpP8HcV6vaeQyc29J9k1Z4pRk+MtPNhqPJ3kqTqteJqXsvukWZhKH7lHcs3UcNrXB478D8lQ3ryWcl3L+N+sARtWk52sD1JiLVSQKgCqkC1QBVAFVICqgBVAQb4s3SREDMdYcx+1VnCWGbK5bZFn6Or7aInwyuDejrI0uNBqZuHccf1L0fTdStjhJ8dys6npnvU4rnt+5nb7t5vK2VbXox1WcGA4u5n6Kt12p+Sbl4XBY6Wj/Hq78suGtAAAyAoFUt57j8gSoAigCEqCRpUEiFQBpUEiFQBpUEkaZ9Ss4o2xWDzUmZHvJ9Iqe07yGK3UrMs+iOZE/0d2PpLaHbImOf3nqj4nwV502vddn0cHVLNtO32dVqvRYPNZM3p/YOmsbiB1oiJByGDvInwXD1CrfS2vB39Ot2XLPnscwuybUkFcj1TyP+BeYmso9LJZRf2aTUcWnKvmuE1zjuWSeCsjQKpIFqgFqpICqAEAIAqgCqASqgFJb7k1nl0ZABNSDXA8KLfG3C7nRG3t3J93WFsLaDFxzO/lwWqc9xhOW4lLAwEUAQlQSNUEiFAIViyRpUAQqCTxmfRTFGcY5I6zNoBAVl7S1fqjJop37V10RxHPsiJv8A0aXf0dndKRjK/D3WYDz1l6bplW2tyfkoOq27rdq8GwVmVY2RgcCHCoIII3g4FQ0msMlNp5RxK+rvNltEkR9Rx1TvacWHwovKaip1WOJ63TWq2pSLCCbpI2u29l3MZHvFFWWx2yNi7PBPsk+w930Ws1zh5RLqsjSLVAFUIBSBUAIAQCICvt17Miw7TtwyHMrZGtvk2RrbK4XtNIfu2V4NY5xW+OnzwmzNquP3MH3nPH+Iwj32Ob9FMtM1ymglXL7WTLFfDZDR3VPHsnvXNKpruiJVNFiStJrEUEiFQBCoA1QSIhIyR9AiWSUskRxqszclgEJEfJqNLjsGHE7FlGO54MX6KayWd08rWNxdI8NHMnM/FWVdbnJRQsmqoOT8Hb7DZWwxsjZ2WMDRyAovW1wUIqK8Hj5zc5OT8khZmIiAxPpJufXjbaGDGPqv4sJwPcT5qq6np90fkXjktul6jbL43w+DC3ZaNR1Hdl2B4HYV52yG5F7JeS1c2houIckuzWmuDs9h3qTTOv0SlJqCqAWqAKoAqgCqkFdfNtMTKN7TsBwG0rZVHc+5srjlk/QzRJs7RPaQSwnqMxGtj2ncNw2r0Oh0Kmt8+PCODX69wfx1/uzodngbG0NY1rWjINAA8ArqMIx7JYKOUnJ5byOkjDhRwBBzBAIPcVLinyE2u6MLphocwMdNZW6paNZ8Y7JaMywbCN2SqNboI431/wAFvouoST+OzjwzO3JbS8ajji0YHaR+y81dDHdFvZHHctFzmoQlQBCVBI0oSMe+iJZJSyRXuqVmbksCISACEMrr1nqQwZNz4uXVRDC3PyI+2av0a3PUutLxgKsj5+u75eK9B0uj/wBr/Yp+q6jipfudCV0UgIAQDJow9pa4AhwIIORBwIWMkmsMlNp5RxrSW53WOd0ZqWHrRu9phy7xkeXFeX1WndNjj48HqtHqFfWpefJ6XfaOkbqnttGH5m/UKsuhh5N/DJC0GRIgtNMDl5qTXKvyiY11ckNDWBaoAqgCqAKqQZ+9h0lpazfqM/mP7rt00c4Xtm5PbW5HZIYgxrWtFA1oaBuAFAvZxWFg8jJtvLHrIgVAJRAcbmh6C3vY3Jsz2jka0HmF4/Ww2ykj1lM99Ck/RcFVJAlVAEQk8pJac0SMlHJHc6uazNqWBqEioDxtdo6Jv5jg3hvK2Vw3v8GPJCue7X2udsTM3HrH2W+s48lZ0Uu2aijDUXxprcn+x2iw2RsMbY4xRrGho7vmvVVwUIqK8Hk5zc5OUvJIWZgCARAKgKbSi4222EswD24xu3O3HgciuXVadXQx58HTpdS6LM+PJyGSN8Eha4Fr2OoQcwQvMWQcW4yPUxnGyO5cFxBMJW6wzHaG47xwXBODiwuzwxy1mQ6OQtyQhxTJUdqBzw+CGl1nuChhgWqECVTIKC9yY7Q1+7VcObT+y7tNPGH6ZuS3QcTslmnEjGvaatc0OB4EVC9pCSlFNHkpRcZOLPRZGIIBHOpichmobx3Bxt8/2i3PkGTpXvHu40+S8drbFKUpez1tMPjpjF+i4JVUYjHvAzTBko5I75icsFkkbFDB5qTMEAiASWQMbrOy2DaTuWUYuTwiGymkkdK/aXOIAA8AAF3Qhj6UT2iss6tobo/9jiq+nTSULz7I2MB4fFen0WlVMO/LPMa3VO+fbhcGhXacQqAEAiAVAIgMtppox9rb0kQAmaOQkaPVPHcVXa3R/Kt0eV/2WGh1vwy2y+1/9HMY5HRP2hzSQQR4ghednD/Vno+01lFzBMJRVufrN2jiN4XDODiyM45HLAyBAK15GRQhpM9m2o7QEMHWerbSOSGGxkW9IBKzqkazcRx3hbap7X3JhmLJuh+lv2UdDaNbo69VwFTHXMEbW17x8PQaLXKtbJ8eGcGu6e7Hvr5Oi2S3xzN1opGPH5XA/wDSu4WwmsxZRzqnB4kmh1otbIxWR7Gje5wA81MpxjyyIwlLskYLTDTJsrDDZSS12D5Mqja1gzx2n/tU+t16ktlf8lzounNS32/x/wDTPXVF0YJI6x8gvOXS3dkW8lklumJWjAUUhikyBACAEA2WQMGs7LYNp4BZRi5PCIbKa02gyOqe4DILthBRWETwdC0G0W6Gk9oH3hH3bD6gPrH83wXoNBo9n/knz4KDqGt+T/xw48/k2oVqVQIBUAIAQAgEQAgMtpdom21gyQ0bMBybJwduPHx4V2s0St+qPP8AZYaLXOl7Zd4/0cyex8EhDg5j2mhBwIXn7K2ntkj0cZRnHK7os7LbWyYGjX/0u5biuKdTj3RHdHu4UzWklPIiEggFQCIDwtFka/PA7wtsLXEEQ3c4HquHmCt8dQkHh8h/p7j2nDzJR6hMhJLglQWNrMczx+i0ztcicklaQCAEAIAQHjabU2PPF3s7ua2Qrcv0I5KqWR0rsaknAADwAAXZCGOyJ7RXc6Dodof0RbNaQDJmyM4hnF293w55X2i0Oz67OSh13UPk+ivj37NsrYqRUAIAQAgBACAEAiAEBTaQ6OxW1vXGq8DqyN7Q4H2hwXLqNLC5d+fZ06bVzoeY8ejl9+XDNYnUlb1Seq9tTG7v2HgV5+/TWUv6l+56PTauu9fTz6PGy3i5uDus3+ociuGdSlwb3H0WMMjZOwR7pwd+65pQlHkjOORxFFgZZBACAEAIAQAgBACAEA2V4YKvIHxPILKMXLgjPor7ReRODMBv9Y/RdEKUu7CQ267sltT9SFpcdp9VvFzti7aaJ2vEEa7tRCmOZM6dozopHYwHuo+anaIwbvDBs55q/wBLooU933Z57Va6d/Zdl6NFRdxwioAQAgBACAEAIAQCIAQAgGTQte0teA5pFCCAQRxBWMoqSwyYycXlGJv3QBrqusjtU59G6up+l2be+qqtR0xPvX2/Bbafqko9rO69mGvC7pbM7VmY5hrgTkfdcMD3KotpnW8TRc1X12rMXkdDeT24Gjh+bPxXLKmLM9pKjvFhzDmnxC0uiXgjDJDJGu7L2nvofArW4SXKGT06M7ljknchNQ7imUMoNU7imRlCiM7imUMoY9zW9pzRzIr4LJRk+EMkeS3xjKruQoPErYqJPkdyJLeTj2aN5Z+K3Roiue42+zxs9nfM/Vja97zsaC49/wBVvhXKTxFETshWst4NlcegDnUda3ao/hsILj7zsh3eKttP0xvvZ/BUanqq4qX7m9sNijgYGRNaxo2AeZ3niriuuMFiKwU9lkrJbpPLJCzMBEAqAEAIAQAgBACARACAEAIAQAgGTwNkaWva1zTmHAFp5grGUVJYaJjJxeUzMXnoHZpcY9aJ35cWfyn5UXBb02qfHYsKup3Q57/qZi3aA2ln4ZjkHA6rvB2HmuCzpdsft7lhX1WqX3Joo7Vcloi/EhlHHVJHiKhcctNbDmLO2GqpnxJEEOLdpHiFpcfaNycXwPFpf7bv5isNkfQwhTaX+2/+Ypsj6GEebpCcyTzJKyUfSJ7Ik2W7Jpfw4pXcmOI8aUW6NFkuIs1T1FUeZIu7DoPapO01kY/O4V8G1XVX026XPY47Op0x47mlu30fQsoZ3vkO4dRnlj5rvq6XXHvN5K+3qtsu0Fg1disMcDdWJjGN3NAHjvVjCuMFiKwV07JTeZPJ70WZgKgBAIgFQAgBACAEAIAQCIAQAgFQCIAQAgFQCKEBVIM/pJkq7Undpjm16doqkt5L+n7SPYcwsa+TZZwb/RjMK4oKLUGxCtIFWwWRCBCRUAiAVACAEABACAEAIAQH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8" name="Picture 6" descr="http://images.gofreedownload.net/question-mark-clip-art-76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2476489" cy="2476490"/>
          </a:xfrm>
          <a:prstGeom prst="rect">
            <a:avLst/>
          </a:prstGeom>
          <a:noFill/>
        </p:spPr>
      </p:pic>
      <p:pic>
        <p:nvPicPr>
          <p:cNvPr id="3080" name="Picture 8" descr="http://hammerfun.com/wp-content/uploads/2011/12/casey-pos-test-anima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142984"/>
            <a:ext cx="4572000" cy="46005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090604"/>
            <a:ext cx="892971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9144000" cy="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6"/>
            <a:ext cx="703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256"/>
            <a:ext cx="80089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57826"/>
            <a:ext cx="78565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57054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71744"/>
            <a:ext cx="652303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424382"/>
            <a:ext cx="683736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675163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64468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B0888-09EF-459E-B7E1-2710F1896FB6}" type="slidenum">
              <a:rPr lang="en-US" smtClean="0"/>
              <a:pPr>
                <a:defRPr/>
              </a:pPr>
              <a:t>44</a:t>
            </a:fld>
            <a:endParaRPr lang="th-TH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8565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ความหมายของการศึกษาในทัศนะชาวต่างชาติ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78" y="1785926"/>
            <a:ext cx="826938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ยอง ยัคส์ รุสโซ (</a:t>
            </a:r>
            <a:r>
              <a:rPr lang="en-US" sz="3200" b="1" dirty="0" smtClean="0"/>
              <a:t>Jean Jacques Rousseau </a:t>
            </a:r>
            <a:r>
              <a:rPr lang="th-TH" sz="3200" b="1" dirty="0" smtClean="0"/>
              <a:t>ค.ศ. 1712-1778) </a:t>
            </a:r>
          </a:p>
          <a:p>
            <a:r>
              <a:rPr lang="th-TH" sz="3200" b="1" dirty="0" smtClean="0"/>
              <a:t>กล่าวว่า การศึกษา คือ การนำความสามารถในตัวบุคคล</a:t>
            </a:r>
          </a:p>
          <a:p>
            <a:r>
              <a:rPr lang="th-TH" sz="3200" b="1" dirty="0" smtClean="0"/>
              <a:t>มาใช้ให้เกิดประโยชน์โดยการจัดการศึกษาต้องสอดคล้องกับ </a:t>
            </a:r>
          </a:p>
          <a:p>
            <a:r>
              <a:rPr lang="th-TH" sz="3200" b="1" dirty="0" smtClean="0"/>
              <a:t>ธรรมชาติของบุคคล</a:t>
            </a:r>
            <a:endParaRPr lang="th-TH" sz="3200" b="1" dirty="0"/>
          </a:p>
        </p:txBody>
      </p:sp>
      <p:pic>
        <p:nvPicPr>
          <p:cNvPr id="24578" name="Picture 2" descr="http://t1.gstatic.com/images?q=tbn:ANd9GcQYG0L4I0WYjnAC_kGLLjI9v-xWupG3Dhzk-lUG4dTzsMGZ8ofUj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14686"/>
            <a:ext cx="2500330" cy="3487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8565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ความหมายของการศึกษาในทัศนะชาวต่างชาติ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78" y="1785926"/>
            <a:ext cx="792473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จอห์น ดิวอี้ (</a:t>
            </a:r>
            <a:r>
              <a:rPr lang="en-US" sz="3200" b="1" dirty="0" smtClean="0"/>
              <a:t>John Dewey </a:t>
            </a:r>
            <a:r>
              <a:rPr lang="th-TH" sz="3200" b="1" dirty="0" smtClean="0"/>
              <a:t>ค.ศ.1857-1952) ชาวอเมริกัน </a:t>
            </a:r>
          </a:p>
          <a:p>
            <a:r>
              <a:rPr lang="th-TH" sz="3200" b="1" dirty="0" smtClean="0"/>
              <a:t>กล่าวว่า การศึกษา คือชีวิต (</a:t>
            </a:r>
            <a:r>
              <a:rPr lang="en-US" sz="3200" b="1" dirty="0" smtClean="0"/>
              <a:t>Education is life) </a:t>
            </a:r>
            <a:endParaRPr lang="th-TH" sz="3200" b="1" dirty="0" smtClean="0"/>
          </a:p>
          <a:p>
            <a:r>
              <a:rPr lang="th-TH" sz="3200" b="1" dirty="0" smtClean="0"/>
              <a:t>ไม่ใช่เป็นการเตรียมตัวเพื่อชีวิตในภายหน้า </a:t>
            </a:r>
          </a:p>
          <a:p>
            <a:r>
              <a:rPr lang="th-TH" sz="3200" b="1" dirty="0" smtClean="0"/>
              <a:t>การศึกษา คือ ความเจริญงอกงาม(</a:t>
            </a:r>
            <a:r>
              <a:rPr lang="en-US" sz="3200" b="1" dirty="0" smtClean="0"/>
              <a:t>Education is growth) </a:t>
            </a:r>
            <a:endParaRPr lang="th-TH" sz="3200" b="1" dirty="0" smtClean="0"/>
          </a:p>
          <a:p>
            <a:r>
              <a:rPr lang="th-TH" sz="3200" b="1" dirty="0" smtClean="0"/>
              <a:t>ทั้งในด้านร่างกาย อารมณ์ สังคม และสติปัญญา </a:t>
            </a:r>
            <a:endParaRPr lang="th-TH" sz="3200" b="1" dirty="0"/>
          </a:p>
        </p:txBody>
      </p:sp>
      <p:pic>
        <p:nvPicPr>
          <p:cNvPr id="25602" name="Picture 2" descr="http://humbertoschwab.net/wp-content/uploads/2011/11/ht105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786190"/>
            <a:ext cx="2571768" cy="2934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8565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ความหมายของการศึกษาในทัศนะชาวต่างชาติ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78" y="1785926"/>
            <a:ext cx="695299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ทัลคอทท์ พาร์สัน (</a:t>
            </a:r>
            <a:r>
              <a:rPr lang="en-US" sz="3200" b="1" dirty="0" err="1" smtClean="0"/>
              <a:t>Talcott</a:t>
            </a:r>
            <a:r>
              <a:rPr lang="en-US" sz="3200" b="1" dirty="0" smtClean="0"/>
              <a:t> Parson) </a:t>
            </a:r>
            <a:r>
              <a:rPr lang="th-TH" sz="3200" b="1" dirty="0" smtClean="0"/>
              <a:t>นักสังคมวิทยา </a:t>
            </a:r>
          </a:p>
          <a:p>
            <a:r>
              <a:rPr lang="th-TH" sz="3200" b="1" dirty="0" smtClean="0"/>
              <a:t>กล่าวว่า การศึกษาคือ เครื่องมือเตรียมเด็กและเยาวชน</a:t>
            </a:r>
          </a:p>
          <a:p>
            <a:r>
              <a:rPr lang="th-TH" sz="3200" b="1" dirty="0" smtClean="0"/>
              <a:t>ให้มีบทบาทในวงการอาชีพต่าง ๆ ของผู้ใหญ่ </a:t>
            </a:r>
            <a:endParaRPr lang="th-TH" sz="3200" b="1" dirty="0"/>
          </a:p>
        </p:txBody>
      </p:sp>
      <p:pic>
        <p:nvPicPr>
          <p:cNvPr id="26626" name="Picture 2" descr="http://education-portal.com/cimages/multimages/16/talcott-pars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429000"/>
            <a:ext cx="238863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5710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ระดับการศึกษาในประเทศไทย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5926"/>
            <a:ext cx="903324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FFF00"/>
                </a:solidFill>
              </a:rPr>
              <a:t>ระดับ ปฐมวัย </a:t>
            </a:r>
            <a:r>
              <a:rPr lang="th-TH" sz="3200" b="1" dirty="0" smtClean="0"/>
              <a:t/>
            </a:r>
            <a:br>
              <a:rPr lang="th-TH" sz="3200" b="1" dirty="0" smtClean="0"/>
            </a:br>
            <a:r>
              <a:rPr lang="th-TH" sz="3200" b="1" dirty="0" smtClean="0"/>
              <a:t> เป็นการจัดการศึกษาให้เด็กก่อนวัยที่ต้องศึกษาการศึกษาขั้นพื้นฐาน</a:t>
            </a:r>
          </a:p>
          <a:p>
            <a:r>
              <a:rPr lang="th-TH" sz="3200" b="1" dirty="0" smtClean="0"/>
              <a:t>เน้นในด้านการพัฒนาร่างกาย จิตใจ สังคม สติปัญญาและอารมณ์ของเด็ก</a:t>
            </a:r>
            <a:endParaRPr lang="th-TH" sz="3200" b="1" dirty="0"/>
          </a:p>
        </p:txBody>
      </p:sp>
      <p:pic>
        <p:nvPicPr>
          <p:cNvPr id="6146" name="Picture 2" descr="http://www.khunsongschool.ac.th/home/images/an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429000"/>
            <a:ext cx="5072098" cy="31993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928670"/>
            <a:ext cx="5710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ระดับการศึกษาในประเทศไทย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5926"/>
            <a:ext cx="51988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จำนวนนักเรียนระดับปฐมวัย ณ ปี </a:t>
            </a:r>
            <a:r>
              <a:rPr lang="en-US" sz="3200" b="1" dirty="0" smtClean="0"/>
              <a:t>2555</a:t>
            </a:r>
            <a:endParaRPr lang="th-TH" sz="3200" b="1" dirty="0"/>
          </a:p>
        </p:txBody>
      </p:sp>
      <p:pic>
        <p:nvPicPr>
          <p:cNvPr id="6146" name="Picture 2" descr="http://www.khunsongschool.ac.th/home/images/an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3963899" cy="25003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2428868"/>
            <a:ext cx="269817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รัฐบาล </a:t>
            </a:r>
            <a:r>
              <a:rPr lang="en-US" sz="3200" b="1" dirty="0" smtClean="0"/>
              <a:t>=</a:t>
            </a:r>
            <a:r>
              <a:rPr lang="th-TH" sz="3200" b="1" dirty="0" smtClean="0"/>
              <a:t> 1,182,815 </a:t>
            </a:r>
            <a:endParaRPr lang="th-TH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2428868"/>
            <a:ext cx="24785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เอกชน </a:t>
            </a:r>
            <a:r>
              <a:rPr lang="en-US" sz="3200" b="1" dirty="0" smtClean="0"/>
              <a:t>= </a:t>
            </a:r>
            <a:r>
              <a:rPr lang="th-TH" sz="3200" b="1" dirty="0" smtClean="0"/>
              <a:t>616,310 </a:t>
            </a:r>
            <a:endParaRPr lang="th-TH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2428868"/>
            <a:ext cx="23567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/>
              <a:t>รวม </a:t>
            </a:r>
            <a:r>
              <a:rPr lang="en-US" sz="3200" b="1" dirty="0" smtClean="0"/>
              <a:t>= </a:t>
            </a:r>
            <a:r>
              <a:rPr lang="th-TH" sz="3200" b="1" dirty="0" smtClean="0"/>
              <a:t>1,799,125 </a:t>
            </a:r>
            <a:endParaRPr lang="th-TH" sz="3200" b="1" dirty="0"/>
          </a:p>
        </p:txBody>
      </p:sp>
      <p:pic>
        <p:nvPicPr>
          <p:cNvPr id="27650" name="Picture 2" descr="http://education.tlcthai.com/wp-content/uploads/old_wb/headline477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429000"/>
            <a:ext cx="3400416" cy="25572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649</Words>
  <Application>Microsoft Office PowerPoint</Application>
  <PresentationFormat>On-screen Show (4:3)</PresentationFormat>
  <Paragraphs>147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Chan-ITDSG</dc:creator>
  <cp:lastModifiedBy>Chan-ITDSG</cp:lastModifiedBy>
  <cp:revision>72</cp:revision>
  <dcterms:created xsi:type="dcterms:W3CDTF">2014-09-05T06:34:01Z</dcterms:created>
  <dcterms:modified xsi:type="dcterms:W3CDTF">2014-09-21T02:32:27Z</dcterms:modified>
</cp:coreProperties>
</file>